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82" r:id="rId12"/>
    <p:sldId id="281" r:id="rId13"/>
    <p:sldId id="268" r:id="rId14"/>
    <p:sldId id="269" r:id="rId15"/>
    <p:sldId id="270" r:id="rId16"/>
    <p:sldId id="271" r:id="rId17"/>
    <p:sldId id="272" r:id="rId18"/>
    <p:sldId id="283" r:id="rId19"/>
    <p:sldId id="273" r:id="rId20"/>
    <p:sldId id="274" r:id="rId21"/>
    <p:sldId id="275" r:id="rId22"/>
    <p:sldId id="276" r:id="rId23"/>
    <p:sldId id="277"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4" y="-230"/>
      </p:cViewPr>
      <p:guideLst/>
    </p:cSldViewPr>
  </p:slideViewPr>
  <p:notesTextViewPr>
    <p:cViewPr>
      <p:scale>
        <a:sx n="1" d="1"/>
        <a:sy n="1" d="1"/>
      </p:scale>
      <p:origin x="0" y="0"/>
    </p:cViewPr>
  </p:notesTextViewPr>
  <p:sorterViewPr>
    <p:cViewPr>
      <p:scale>
        <a:sx n="100" d="100"/>
        <a:sy n="100" d="100"/>
      </p:scale>
      <p:origin x="0" y="-17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AB71BE-0179-4495-B1F3-FB068E23DA2E}"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E8BCBF-54CC-469D-9150-DF5B30909086}" type="slidenum">
              <a:rPr lang="en-US" smtClean="0"/>
              <a:t>‹#›</a:t>
            </a:fld>
            <a:endParaRPr lang="en-US"/>
          </a:p>
        </p:txBody>
      </p:sp>
    </p:spTree>
    <p:extLst>
      <p:ext uri="{BB962C8B-B14F-4D97-AF65-F5344CB8AC3E}">
        <p14:creationId xmlns:p14="http://schemas.microsoft.com/office/powerpoint/2010/main" val="1313525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E8BCBF-54CC-469D-9150-DF5B30909086}" type="slidenum">
              <a:rPr lang="en-US" smtClean="0"/>
              <a:t>8</a:t>
            </a:fld>
            <a:endParaRPr lang="en-US"/>
          </a:p>
        </p:txBody>
      </p:sp>
    </p:spTree>
    <p:extLst>
      <p:ext uri="{BB962C8B-B14F-4D97-AF65-F5344CB8AC3E}">
        <p14:creationId xmlns:p14="http://schemas.microsoft.com/office/powerpoint/2010/main" val="1134711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A823B17-B9A9-4E99-80F6-4253AD9DC084}" type="datetime1">
              <a:rPr lang="en-US" smtClean="0"/>
              <a:t>8/12/2020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6C977E-2004-4B5B-ACF2-F0F58B7E9FF2}" type="datetime1">
              <a:rPr lang="en-US" smtClean="0"/>
              <a:t>8/12/2020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B85A52-685A-4F9A-8B2A-36E2647E342C}" type="datetime1">
              <a:rPr lang="en-US" smtClean="0"/>
              <a:t>8/12/2020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8998F9-D84D-4E89-BB74-70A07A6CD4E1}" type="datetime1">
              <a:rPr lang="en-US" smtClean="0"/>
              <a:t>8/12/2020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8A213B-F483-4877-8CF0-3FCB7E40A5D7}" type="datetime1">
              <a:rPr lang="en-US" smtClean="0"/>
              <a:t>8/12/2020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D1F54D6-1104-4879-9F27-BB86A0B4CB8A}" type="datetime1">
              <a:rPr lang="en-US" smtClean="0"/>
              <a:t>8/12/2020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8A83A08-5092-4138-8200-53092C5A4303}" type="datetime1">
              <a:rPr lang="en-US" smtClean="0"/>
              <a:t>8/12/2020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3EA0586-2D7F-4EBB-8532-7E9386E9D065}" type="datetime1">
              <a:rPr lang="en-US" smtClean="0"/>
              <a:t>8/12/2020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4F3C8B3-8A97-4F62-90F9-6D57B591A6A0}" type="datetime1">
              <a:rPr lang="en-US" smtClean="0"/>
              <a:t>8/12/2020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CF95A0-5CC8-4F02-B7F9-2CE556005E19}" type="datetime1">
              <a:rPr lang="en-US" smtClean="0"/>
              <a:t>8/12/2020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B29C91-CE2A-485D-9A55-12F986DDF762}" type="datetime1">
              <a:rPr lang="en-US" smtClean="0"/>
              <a:t>8/12/2020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CB145B-C637-4240-8971-C0E53E9FD8BC}" type="datetime1">
              <a:rPr lang="en-US" smtClean="0"/>
              <a:t>8/12/2020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9E0B03-123F-4DA2-A608-47F61A10B464}" type="datetime1">
              <a:rPr lang="en-US" smtClean="0"/>
              <a:t>8/12/2020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9EA017-A10E-4D49-898B-4C4B4F54CE61}" type="datetime1">
              <a:rPr lang="en-US" smtClean="0"/>
              <a:t>8/12/2020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509B89-95EA-40A5-9B05-565064E5A36B}" type="datetime1">
              <a:rPr lang="en-US" smtClean="0"/>
              <a:t>8/12/2020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A6031C-39AB-435D-898D-FC88E1A18F2B}" type="datetime1">
              <a:rPr lang="en-US" smtClean="0"/>
              <a:t>8/12/2020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361BA4-1B80-4768-BCD2-FB79CF92E88D}" type="datetime1">
              <a:rPr lang="en-US" smtClean="0"/>
              <a:t>8/12/2020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15DA313-4849-4856-B58D-C682D730FF38}" type="datetime1">
              <a:rPr lang="en-US" smtClean="0"/>
              <a:t>8/12/2020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3800" y="672860"/>
            <a:ext cx="8825658" cy="835109"/>
          </a:xfrm>
        </p:spPr>
        <p:txBody>
          <a:bodyPr/>
          <a:lstStyle/>
          <a:p>
            <a:pPr algn="ctr"/>
            <a:r>
              <a:rPr lang="en-US" sz="2400" dirty="0" smtClean="0">
                <a:latin typeface="Times New Roman" panose="02020603050405020304" pitchFamily="18" charset="0"/>
                <a:cs typeface="Times New Roman" panose="02020603050405020304" pitchFamily="18" charset="0"/>
              </a:rPr>
              <a:t>TRƯỜNG CAO ĐẲNG NGHỀ BÁCH KHOA HÀ NỘI</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KHOA CÔNG NGHỆ THÔNG TIN</a:t>
            </a:r>
            <a:endParaRPr lang="en-US" sz="2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6694097" y="4459857"/>
            <a:ext cx="3433314" cy="1178943"/>
          </a:xfrm>
        </p:spPr>
        <p:txBody>
          <a:bodyPr>
            <a:normAutofit/>
          </a:bodyPr>
          <a:lstStyle/>
          <a:p>
            <a:r>
              <a:rPr lang="en-US" b="1" dirty="0">
                <a:latin typeface="Times New Roman" panose="02020603050405020304" pitchFamily="18" charset="0"/>
                <a:cs typeface="Times New Roman" panose="02020603050405020304" pitchFamily="18" charset="0"/>
              </a:rPr>
              <a:t>GVHD: </a:t>
            </a:r>
            <a:r>
              <a:rPr lang="en-US" b="1" dirty="0" err="1">
                <a:latin typeface="Times New Roman" panose="02020603050405020304" pitchFamily="18" charset="0"/>
                <a:cs typeface="Times New Roman" panose="02020603050405020304" pitchFamily="18" charset="0"/>
              </a:rPr>
              <a:t>Trần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Lộc</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SVTH: Bùi </a:t>
            </a:r>
            <a:r>
              <a:rPr lang="en-US" b="1" dirty="0" err="1">
                <a:latin typeface="Times New Roman" panose="02020603050405020304" pitchFamily="18" charset="0"/>
                <a:cs typeface="Times New Roman" panose="02020603050405020304" pitchFamily="18" charset="0"/>
              </a:rPr>
              <a:t>Trọng</a:t>
            </a:r>
            <a:r>
              <a:rPr lang="en-US" b="1" dirty="0">
                <a:latin typeface="Times New Roman" panose="02020603050405020304" pitchFamily="18" charset="0"/>
                <a:cs typeface="Times New Roman" panose="02020603050405020304" pitchFamily="18" charset="0"/>
              </a:rPr>
              <a:t> Đạt</a:t>
            </a:r>
            <a:endParaRPr lang="en-US"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Lớp</a:t>
            </a:r>
            <a:r>
              <a:rPr lang="en-US" b="1" dirty="0">
                <a:latin typeface="Times New Roman" panose="02020603050405020304" pitchFamily="18" charset="0"/>
                <a:cs typeface="Times New Roman" panose="02020603050405020304" pitchFamily="18" charset="0"/>
              </a:rPr>
              <a:t>: LTMT3- K9</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bwMode="gray">
          <a:xfrm>
            <a:off x="3554083" y="2077347"/>
            <a:ext cx="4027402" cy="450227"/>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dirty="0">
                <a:latin typeface="Times New Roman" panose="02020603050405020304" pitchFamily="18" charset="0"/>
                <a:cs typeface="Times New Roman" panose="02020603050405020304" pitchFamily="18" charset="0"/>
              </a:rPr>
              <a:t>BÁO CÁO ĐỒ ÁN TỐT NGHIỆP</a:t>
            </a:r>
            <a:endParaRPr lang="en-US" sz="2000"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bwMode="gray">
          <a:xfrm>
            <a:off x="3554083" y="3027224"/>
            <a:ext cx="4738778" cy="874575"/>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err="1">
                <a:latin typeface="Times New Roman" panose="02020603050405020304" pitchFamily="18" charset="0"/>
                <a:cs typeface="Times New Roman" panose="02020603050405020304" pitchFamily="18" charset="0"/>
              </a:rPr>
              <a:t>Đề</a:t>
            </a:r>
            <a:r>
              <a:rPr lang="en-US" sz="2000" b="1" dirty="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tài</a:t>
            </a:r>
            <a:r>
              <a:rPr lang="en-US" sz="2000" b="1" dirty="0" smtClean="0">
                <a:latin typeface="Times New Roman" panose="02020603050405020304" pitchFamily="18" charset="0"/>
                <a:cs typeface="Times New Roman" panose="02020603050405020304" pitchFamily="18" charset="0"/>
              </a:rPr>
              <a:t>: XÂY </a:t>
            </a:r>
            <a:r>
              <a:rPr lang="en-US" sz="2000" b="1" dirty="0">
                <a:latin typeface="Times New Roman" panose="02020603050405020304" pitchFamily="18" charset="0"/>
                <a:cs typeface="Times New Roman" panose="02020603050405020304" pitchFamily="18" charset="0"/>
              </a:rPr>
              <a:t>DỰNG WEBSITE BÁN SÁCH BẰNG PHP</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5763669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 NỘI DUNG THỰC HIỆN</a:t>
            </a:r>
            <a:endParaRPr lang="en-US" dirty="0"/>
          </a:p>
        </p:txBody>
      </p:sp>
      <p:sp>
        <p:nvSpPr>
          <p:cNvPr id="3" name="Content Placeholder 2"/>
          <p:cNvSpPr>
            <a:spLocks noGrp="1"/>
          </p:cNvSpPr>
          <p:nvPr>
            <p:ph idx="1"/>
          </p:nvPr>
        </p:nvSpPr>
        <p:spPr>
          <a:xfrm>
            <a:off x="1154954" y="2603500"/>
            <a:ext cx="10111144" cy="3460870"/>
          </a:xfrm>
        </p:spPr>
        <p:txBody>
          <a:bodyPr>
            <a:normAutofit/>
          </a:bodyPr>
          <a:lstStyle/>
          <a:p>
            <a:pPr marL="0" indent="0">
              <a:buNone/>
            </a:pPr>
            <a:r>
              <a:rPr lang="en-US" b="1" dirty="0" err="1">
                <a:solidFill>
                  <a:schemeClr val="accent4">
                    <a:lumMod val="75000"/>
                  </a:schemeClr>
                </a:solidFill>
                <a:latin typeface="Times New Roman" panose="02020603050405020304" pitchFamily="18" charset="0"/>
                <a:cs typeface="Times New Roman" panose="02020603050405020304" pitchFamily="18" charset="0"/>
              </a:rPr>
              <a:t>Thiết</a:t>
            </a:r>
            <a:r>
              <a:rPr lang="en-US" b="1" dirty="0">
                <a:solidFill>
                  <a:schemeClr val="accent4">
                    <a:lumMod val="75000"/>
                  </a:schemeClr>
                </a:solidFill>
                <a:latin typeface="Times New Roman" panose="02020603050405020304" pitchFamily="18" charset="0"/>
                <a:cs typeface="Times New Roman" panose="02020603050405020304" pitchFamily="18" charset="0"/>
              </a:rPr>
              <a:t> </a:t>
            </a:r>
            <a:r>
              <a:rPr lang="en-US" b="1" dirty="0" err="1">
                <a:solidFill>
                  <a:schemeClr val="accent4">
                    <a:lumMod val="75000"/>
                  </a:schemeClr>
                </a:solidFill>
                <a:latin typeface="Times New Roman" panose="02020603050405020304" pitchFamily="18" charset="0"/>
                <a:cs typeface="Times New Roman" panose="02020603050405020304" pitchFamily="18" charset="0"/>
              </a:rPr>
              <a:t>kế</a:t>
            </a:r>
            <a:r>
              <a:rPr lang="en-US" b="1" dirty="0">
                <a:solidFill>
                  <a:schemeClr val="accent4">
                    <a:lumMod val="75000"/>
                  </a:schemeClr>
                </a:solidFill>
                <a:latin typeface="Times New Roman" panose="02020603050405020304" pitchFamily="18" charset="0"/>
                <a:cs typeface="Times New Roman" panose="02020603050405020304" pitchFamily="18" charset="0"/>
              </a:rPr>
              <a:t> </a:t>
            </a:r>
            <a:r>
              <a:rPr lang="en-US" b="1" dirty="0" err="1">
                <a:solidFill>
                  <a:schemeClr val="accent4">
                    <a:lumMod val="75000"/>
                  </a:schemeClr>
                </a:solidFill>
                <a:latin typeface="Times New Roman" panose="02020603050405020304" pitchFamily="18" charset="0"/>
                <a:cs typeface="Times New Roman" panose="02020603050405020304" pitchFamily="18" charset="0"/>
              </a:rPr>
              <a:t>hệ</a:t>
            </a:r>
            <a:r>
              <a:rPr lang="en-US" b="1" dirty="0">
                <a:solidFill>
                  <a:schemeClr val="accent4">
                    <a:lumMod val="75000"/>
                  </a:schemeClr>
                </a:solidFill>
                <a:latin typeface="Times New Roman" panose="02020603050405020304" pitchFamily="18" charset="0"/>
                <a:cs typeface="Times New Roman" panose="02020603050405020304" pitchFamily="18" charset="0"/>
              </a:rPr>
              <a:t> </a:t>
            </a:r>
            <a:r>
              <a:rPr lang="en-US" b="1" dirty="0" err="1" smtClean="0">
                <a:solidFill>
                  <a:schemeClr val="accent4">
                    <a:lumMod val="75000"/>
                  </a:schemeClr>
                </a:solidFill>
                <a:latin typeface="Times New Roman" panose="02020603050405020304" pitchFamily="18" charset="0"/>
                <a:cs typeface="Times New Roman" panose="02020603050405020304" pitchFamily="18" charset="0"/>
              </a:rPr>
              <a:t>thống</a:t>
            </a:r>
            <a:endParaRPr lang="en-US" b="1" dirty="0" smtClean="0">
              <a:solidFill>
                <a:schemeClr val="accent4">
                  <a:lumMod val="75000"/>
                </a:schemeClr>
              </a:solidFill>
              <a:latin typeface="Times New Roman" panose="02020603050405020304" pitchFamily="18" charset="0"/>
              <a:cs typeface="Times New Roman" panose="02020603050405020304" pitchFamily="18" charset="0"/>
            </a:endParaRPr>
          </a:p>
          <a:p>
            <a:r>
              <a:rPr lang="en-US" b="1" dirty="0" err="1" smtClean="0">
                <a:solidFill>
                  <a:schemeClr val="tx1"/>
                </a:solidFill>
                <a:latin typeface="Times New Roman" panose="02020603050405020304" pitchFamily="18" charset="0"/>
                <a:cs typeface="Times New Roman" panose="02020603050405020304" pitchFamily="18" charset="0"/>
              </a:rPr>
              <a:t>Sơ</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đồ</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phân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cấp</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chức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năng</a:t>
            </a:r>
            <a:r>
              <a:rPr lang="en-US" b="1" dirty="0" smtClean="0">
                <a:solidFill>
                  <a:schemeClr val="tx1"/>
                </a:solidFill>
                <a:latin typeface="Times New Roman" panose="02020603050405020304" pitchFamily="18" charset="0"/>
                <a:cs typeface="Times New Roman" panose="02020603050405020304" pitchFamily="18" charset="0"/>
              </a:rPr>
              <a:t>.</a:t>
            </a:r>
          </a:p>
          <a:p>
            <a:r>
              <a:rPr lang="en-US" b="1" dirty="0">
                <a:solidFill>
                  <a:schemeClr val="accent4">
                    <a:lumMod val="75000"/>
                  </a:schemeClr>
                </a:solidFill>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Biểu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luồng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định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nghĩa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năng</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t>
            </a:r>
          </a:p>
          <a:p>
            <a:pPr lvl="1"/>
            <a:r>
              <a:rPr lang="en-US" sz="1800" dirty="0" err="1">
                <a:latin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phân</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trình</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sản</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phẩm</a:t>
            </a:r>
            <a:r>
              <a:rPr lang="en-US" sz="1800" dirty="0" smtClean="0">
                <a:latin typeface="Times New Roman" panose="02020603050405020304" pitchFamily="18" charset="0"/>
                <a:cs typeface="Times New Roman" panose="02020603050405020304" pitchFamily="18" charset="0"/>
              </a:rPr>
              <a:t>.</a:t>
            </a:r>
          </a:p>
          <a:p>
            <a:pPr lvl="1"/>
            <a:r>
              <a:rPr lang="en-US" sz="1800" dirty="0" err="1">
                <a:latin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trình</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người</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dùng</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lvl="1"/>
            <a:r>
              <a:rPr lang="en-US" sz="1800" dirty="0" err="1">
                <a:latin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trình</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đơn</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hàng</a:t>
            </a:r>
            <a:r>
              <a:rPr lang="en-US" sz="1800" dirty="0" smtClean="0">
                <a:latin typeface="Times New Roman" panose="02020603050405020304" pitchFamily="18" charset="0"/>
                <a:cs typeface="Times New Roman" panose="02020603050405020304" pitchFamily="18" charset="0"/>
              </a:rPr>
              <a:t>.</a:t>
            </a:r>
          </a:p>
          <a:p>
            <a:pPr lvl="1"/>
            <a:r>
              <a:rPr lang="en-US" sz="1800" dirty="0" err="1">
                <a:latin typeface="Times New Roman" panose="02020603050405020304" pitchFamily="18" charset="0"/>
                <a:cs typeface="Times New Roman" panose="02020603050405020304" pitchFamily="18" charset="0"/>
              </a:rPr>
              <a:t>Biểu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đồ</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luồng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tiến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trình</a:t>
            </a:r>
            <a:r>
              <a:rPr lang="en-US" sz="1800" dirty="0" smtClean="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tài</a:t>
            </a:r>
            <a:r>
              <a:rPr lang="en-US" sz="1800" dirty="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khoản</a:t>
            </a:r>
            <a:r>
              <a:rPr lang="en-US" sz="1800" dirty="0" smtClean="0">
                <a:latin typeface="Times New Roman" panose="02020603050405020304" pitchFamily="18" charset="0"/>
                <a:cs typeface="Times New Roman" panose="02020603050405020304" pitchFamily="18" charset="0"/>
              </a:rPr>
              <a:t>.</a:t>
            </a:r>
          </a:p>
          <a:p>
            <a:pPr marL="400050"/>
            <a:r>
              <a:rPr lang="en-US" b="1" dirty="0" err="1" smtClean="0">
                <a:latin typeface="Times New Roman" panose="02020603050405020304" pitchFamily="18" charset="0"/>
                <a:cs typeface="Times New Roman" panose="02020603050405020304" pitchFamily="18" charset="0"/>
              </a:rPr>
              <a:t>Mô</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thực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kết</a:t>
            </a:r>
            <a:endParaRPr lang="en-US" b="1" dirty="0">
              <a:latin typeface="Times New Roman" panose="02020603050405020304" pitchFamily="18" charset="0"/>
              <a:cs typeface="Times New Roman" panose="02020603050405020304" pitchFamily="18" charset="0"/>
            </a:endParaRPr>
          </a:p>
          <a:p>
            <a:pPr marL="0" indent="0">
              <a:buNone/>
            </a:pPr>
            <a:endParaRPr lang="en-US" b="1"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757142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454215" y="1979731"/>
            <a:ext cx="7162800" cy="3364365"/>
          </a:xfrm>
          <a:prstGeom prst="rect">
            <a:avLst/>
          </a:prstGeom>
        </p:spPr>
      </p:pic>
      <p:sp>
        <p:nvSpPr>
          <p:cNvPr id="4" name="Title 1"/>
          <p:cNvSpPr txBox="1">
            <a:spLocks/>
          </p:cNvSpPr>
          <p:nvPr/>
        </p:nvSpPr>
        <p:spPr>
          <a:xfrm>
            <a:off x="1232592" y="387071"/>
            <a:ext cx="8761413"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solidFill>
                  <a:schemeClr val="tx1"/>
                </a:solidFill>
                <a:latin typeface="Times New Roman" panose="02020603050405020304" pitchFamily="18" charset="0"/>
                <a:cs typeface="Times New Roman" panose="02020603050405020304" pitchFamily="18" charset="0"/>
              </a:rPr>
              <a:t>CHÚ THÍCH BIỂU TƯỢNG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0659121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4477109" y="6000071"/>
            <a:ext cx="4114800"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457200" lvl="1" indent="0" algn="ctr">
              <a:buFont typeface="Wingdings 3" charset="2"/>
              <a:buNone/>
            </a:pPr>
            <a:r>
              <a:rPr lang="en-US" sz="1500" b="1" dirty="0" smtClean="0">
                <a:latin typeface="Times New Roman" panose="02020603050405020304" pitchFamily="18" charset="0"/>
                <a:cs typeface="Times New Roman" panose="02020603050405020304" pitchFamily="18" charset="0"/>
              </a:rPr>
              <a:t>Hình1:Sơ </a:t>
            </a:r>
            <a:r>
              <a:rPr lang="en-US" sz="1500" b="1" dirty="0" err="1" smtClean="0">
                <a:latin typeface="Times New Roman" panose="02020603050405020304" pitchFamily="18" charset="0"/>
                <a:cs typeface="Times New Roman" panose="02020603050405020304" pitchFamily="18" charset="0"/>
              </a:rPr>
              <a:t>đồ</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phân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cấp</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chức</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năng</a:t>
            </a:r>
            <a:endParaRPr lang="en-US" sz="1500"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751826" y="879894"/>
            <a:ext cx="6802503" cy="456200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093128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734573" y="6000071"/>
            <a:ext cx="6254152"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457200" lvl="1" indent="0">
              <a:buFont typeface="Wingdings 3" charset="2"/>
              <a:buNone/>
            </a:pPr>
            <a:r>
              <a:rPr lang="en-US" sz="1500" b="1" dirty="0" err="1" smtClean="0">
                <a:latin typeface="Times New Roman" panose="02020603050405020304" pitchFamily="18" charset="0"/>
                <a:cs typeface="Times New Roman" panose="02020603050405020304" pitchFamily="18" charset="0"/>
              </a:rPr>
              <a:t>Hình</a:t>
            </a:r>
            <a:r>
              <a:rPr lang="en-US" sz="1500" b="1" dirty="0" smtClean="0">
                <a:latin typeface="Times New Roman" panose="02020603050405020304" pitchFamily="18" charset="0"/>
                <a:cs typeface="Times New Roman" panose="02020603050405020304" pitchFamily="18" charset="0"/>
              </a:rPr>
              <a:t> 2: </a:t>
            </a:r>
            <a:r>
              <a:rPr lang="en-US" sz="1500" b="1" dirty="0" err="1" smtClean="0">
                <a:latin typeface="Times New Roman" panose="02020603050405020304" pitchFamily="18" charset="0"/>
                <a:cs typeface="Times New Roman" panose="02020603050405020304" pitchFamily="18" charset="0"/>
              </a:rPr>
              <a:t>Biểu</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đồ</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luồng</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dữ</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liệu</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phân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rã</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tiến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trình</a:t>
            </a:r>
            <a:r>
              <a:rPr lang="en-US" sz="1500" b="1" dirty="0" smtClean="0">
                <a:latin typeface="Times New Roman" panose="02020603050405020304" pitchFamily="18" charset="0"/>
                <a:cs typeface="Times New Roman" panose="02020603050405020304" pitchFamily="18" charset="0"/>
              </a:rPr>
              <a:t> – </a:t>
            </a:r>
            <a:r>
              <a:rPr lang="en-US" sz="1500" b="1" dirty="0" err="1" smtClean="0">
                <a:latin typeface="Times New Roman" panose="02020603050405020304" pitchFamily="18" charset="0"/>
                <a:cs typeface="Times New Roman" panose="02020603050405020304" pitchFamily="18" charset="0"/>
              </a:rPr>
              <a:t>Quản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lý</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sản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phẩm</a:t>
            </a:r>
            <a:endParaRPr lang="en-US" sz="15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125980" y="685800"/>
            <a:ext cx="7391400" cy="4770437"/>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341390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734573" y="6000071"/>
            <a:ext cx="6590582"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457200" lvl="1" indent="0">
              <a:buNone/>
            </a:pPr>
            <a:r>
              <a:rPr lang="en-US" sz="1500" b="1" dirty="0" smtClean="0">
                <a:latin typeface="Times New Roman" panose="02020603050405020304" pitchFamily="18" charset="0"/>
                <a:cs typeface="Times New Roman" panose="02020603050405020304" pitchFamily="18" charset="0"/>
              </a:rPr>
              <a:t>Hình3: </a:t>
            </a:r>
            <a:r>
              <a:rPr lang="en-US" sz="1500" b="1" dirty="0" err="1" smtClean="0">
                <a:latin typeface="Times New Roman" panose="02020603050405020304" pitchFamily="18" charset="0"/>
                <a:cs typeface="Times New Roman" panose="02020603050405020304" pitchFamily="18" charset="0"/>
              </a:rPr>
              <a:t>Biểu</a:t>
            </a:r>
            <a:r>
              <a:rPr lang="en-US" sz="1500" b="1" dirty="0" smtClean="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đồ</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luồng</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dữ</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liệu</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phân</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rã</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tiến</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trình</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Quản</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lý</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người</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dùng</a:t>
            </a:r>
            <a:endParaRPr lang="en-US" sz="15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500312" y="1495425"/>
            <a:ext cx="7191375" cy="3867150"/>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19792620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734573" y="6000071"/>
            <a:ext cx="6185140"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457200" lvl="1" indent="0">
              <a:buNone/>
            </a:pPr>
            <a:r>
              <a:rPr lang="en-US" sz="1500" b="1" dirty="0" err="1" smtClean="0">
                <a:latin typeface="Times New Roman" panose="02020603050405020304" pitchFamily="18" charset="0"/>
                <a:cs typeface="Times New Roman" panose="02020603050405020304" pitchFamily="18" charset="0"/>
              </a:rPr>
              <a:t>Hình</a:t>
            </a:r>
            <a:r>
              <a:rPr lang="en-US" sz="1500" b="1" dirty="0" smtClean="0">
                <a:latin typeface="Times New Roman" panose="02020603050405020304" pitchFamily="18" charset="0"/>
                <a:cs typeface="Times New Roman" panose="02020603050405020304" pitchFamily="18" charset="0"/>
              </a:rPr>
              <a:t> 4 :</a:t>
            </a:r>
            <a:r>
              <a:rPr lang="en-US" sz="1500" b="1" dirty="0" err="1" smtClean="0">
                <a:latin typeface="Times New Roman" panose="02020603050405020304" pitchFamily="18" charset="0"/>
                <a:cs typeface="Times New Roman" panose="02020603050405020304" pitchFamily="18" charset="0"/>
              </a:rPr>
              <a:t>Biểu</a:t>
            </a:r>
            <a:r>
              <a:rPr lang="en-US" sz="1500" b="1" dirty="0" smtClean="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đồ</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luồng</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dữ</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liệu</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phân</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rã</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tiến</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trình</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Quản</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lý</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đơn</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hàng</a:t>
            </a:r>
            <a:endParaRPr lang="en-US" sz="15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443287" y="1871662"/>
            <a:ext cx="5305425" cy="311467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9310824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950898" y="5931060"/>
            <a:ext cx="4502989"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500" b="1" dirty="0" err="1" smtClean="0">
                <a:latin typeface="Times New Roman" panose="02020603050405020304" pitchFamily="18" charset="0"/>
                <a:cs typeface="Times New Roman" panose="02020603050405020304" pitchFamily="18" charset="0"/>
              </a:rPr>
              <a:t>Hình</a:t>
            </a:r>
            <a:r>
              <a:rPr lang="en-US" sz="1500" b="1" dirty="0" smtClean="0">
                <a:latin typeface="Times New Roman" panose="02020603050405020304" pitchFamily="18" charset="0"/>
                <a:cs typeface="Times New Roman" panose="02020603050405020304" pitchFamily="18" charset="0"/>
              </a:rPr>
              <a:t> 5: </a:t>
            </a:r>
            <a:r>
              <a:rPr lang="en-US" sz="1500" b="1" dirty="0" err="1" smtClean="0">
                <a:latin typeface="Times New Roman" panose="02020603050405020304" pitchFamily="18" charset="0"/>
                <a:cs typeface="Times New Roman" panose="02020603050405020304" pitchFamily="18" charset="0"/>
              </a:rPr>
              <a:t>Biểu</a:t>
            </a:r>
            <a:r>
              <a:rPr lang="en-US" sz="1500" b="1" dirty="0" smtClean="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đồ</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luồng</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dữ</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liệu</a:t>
            </a:r>
            <a:r>
              <a:rPr lang="en-US" sz="1500" b="1" dirty="0">
                <a:latin typeface="Times New Roman" panose="02020603050405020304" pitchFamily="18" charset="0"/>
                <a:cs typeface="Times New Roman" panose="02020603050405020304" pitchFamily="18" charset="0"/>
              </a:rPr>
              <a:t> – </a:t>
            </a:r>
            <a:r>
              <a:rPr lang="en-US" sz="1500" b="1" dirty="0" err="1">
                <a:latin typeface="Times New Roman" panose="02020603050405020304" pitchFamily="18" charset="0"/>
                <a:cs typeface="Times New Roman" panose="02020603050405020304" pitchFamily="18" charset="0"/>
              </a:rPr>
              <a:t>Quản</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lý</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tài</a:t>
            </a:r>
            <a:r>
              <a:rPr lang="en-US" sz="1500" b="1" dirty="0">
                <a:latin typeface="Times New Roman" panose="02020603050405020304" pitchFamily="18" charset="0"/>
                <a:cs typeface="Times New Roman" panose="02020603050405020304" pitchFamily="18" charset="0"/>
              </a:rPr>
              <a:t> </a:t>
            </a:r>
            <a:r>
              <a:rPr lang="en-US" sz="1500" b="1" dirty="0" err="1">
                <a:latin typeface="Times New Roman" panose="02020603050405020304" pitchFamily="18" charset="0"/>
                <a:cs typeface="Times New Roman" panose="02020603050405020304" pitchFamily="18" charset="0"/>
              </a:rPr>
              <a:t>khoản</a:t>
            </a:r>
            <a:endParaRPr lang="en-US" sz="15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851660" y="974441"/>
            <a:ext cx="7482839" cy="432742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93628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950898" y="5931060"/>
            <a:ext cx="3959525"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500" b="1" dirty="0" err="1" smtClean="0">
                <a:latin typeface="Times New Roman" panose="02020603050405020304" pitchFamily="18" charset="0"/>
                <a:cs typeface="Times New Roman" panose="02020603050405020304" pitchFamily="18" charset="0"/>
              </a:rPr>
              <a:t>Hinh</a:t>
            </a:r>
            <a:r>
              <a:rPr lang="en-US" sz="1500" b="1" dirty="0" smtClean="0">
                <a:latin typeface="Times New Roman" panose="02020603050405020304" pitchFamily="18" charset="0"/>
                <a:cs typeface="Times New Roman" panose="02020603050405020304" pitchFamily="18" charset="0"/>
              </a:rPr>
              <a:t> 6: </a:t>
            </a:r>
            <a:r>
              <a:rPr lang="en-US" sz="1500" b="1" dirty="0" err="1" smtClean="0">
                <a:latin typeface="Times New Roman" panose="02020603050405020304" pitchFamily="18" charset="0"/>
                <a:cs typeface="Times New Roman" panose="02020603050405020304" pitchFamily="18" charset="0"/>
              </a:rPr>
              <a:t>Mô</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hình</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thực</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thể</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liên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kết</a:t>
            </a:r>
            <a:endParaRPr lang="en-US" sz="1500" b="1"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215640" y="1053147"/>
            <a:ext cx="5760720" cy="47517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728040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18</a:t>
            </a:fld>
            <a:endParaRPr lang="en-US" dirty="0"/>
          </a:p>
        </p:txBody>
      </p:sp>
      <p:sp>
        <p:nvSpPr>
          <p:cNvPr id="4" name="Content Placeholder 2"/>
          <p:cNvSpPr txBox="1">
            <a:spLocks/>
          </p:cNvSpPr>
          <p:nvPr/>
        </p:nvSpPr>
        <p:spPr>
          <a:xfrm>
            <a:off x="3950898" y="6358632"/>
            <a:ext cx="3959525"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500" b="1" dirty="0" err="1" smtClean="0">
                <a:latin typeface="Times New Roman" panose="02020603050405020304" pitchFamily="18" charset="0"/>
                <a:cs typeface="Times New Roman" panose="02020603050405020304" pitchFamily="18" charset="0"/>
              </a:rPr>
              <a:t>Hinh</a:t>
            </a:r>
            <a:r>
              <a:rPr lang="en-US" sz="1500" b="1" dirty="0" smtClean="0">
                <a:latin typeface="Times New Roman" panose="02020603050405020304" pitchFamily="18" charset="0"/>
                <a:cs typeface="Times New Roman" panose="02020603050405020304" pitchFamily="18" charset="0"/>
              </a:rPr>
              <a:t> 7: </a:t>
            </a:r>
            <a:r>
              <a:rPr lang="en-US" sz="1500" b="1" dirty="0" err="1" smtClean="0">
                <a:latin typeface="Times New Roman" panose="02020603050405020304" pitchFamily="18" charset="0"/>
                <a:cs typeface="Times New Roman" panose="02020603050405020304" pitchFamily="18" charset="0"/>
              </a:rPr>
              <a:t>Cơ</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sở</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dữ</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liệu</a:t>
            </a:r>
            <a:endParaRPr lang="en-US" sz="15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6229" y="0"/>
            <a:ext cx="11999541" cy="6858000"/>
          </a:xfrm>
          <a:prstGeom prst="rect">
            <a:avLst/>
          </a:prstGeom>
        </p:spPr>
      </p:pic>
    </p:spTree>
    <p:extLst>
      <p:ext uri="{BB962C8B-B14F-4D97-AF65-F5344CB8AC3E}">
        <p14:creationId xmlns:p14="http://schemas.microsoft.com/office/powerpoint/2010/main" val="309113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179123"/>
            <a:ext cx="10095781" cy="5678877"/>
          </a:xfrm>
          <a:prstGeom prst="rect">
            <a:avLst/>
          </a:prstGeom>
        </p:spPr>
      </p:pic>
      <p:sp>
        <p:nvSpPr>
          <p:cNvPr id="3" name="Content Placeholder 2"/>
          <p:cNvSpPr txBox="1">
            <a:spLocks/>
          </p:cNvSpPr>
          <p:nvPr/>
        </p:nvSpPr>
        <p:spPr>
          <a:xfrm>
            <a:off x="4658265" y="522298"/>
            <a:ext cx="1889186"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500" b="1" dirty="0" err="1" smtClean="0">
                <a:latin typeface="Times New Roman" panose="02020603050405020304" pitchFamily="18" charset="0"/>
                <a:cs typeface="Times New Roman" panose="02020603050405020304" pitchFamily="18" charset="0"/>
              </a:rPr>
              <a:t>Giao</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diện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trang</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chủ</a:t>
            </a:r>
            <a:endParaRPr lang="en-US" sz="15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801790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NỘI DUNG BÁO CÁO</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56155" y="2603929"/>
            <a:ext cx="3310804" cy="450251"/>
          </a:xfrm>
          <a:solidFill>
            <a:schemeClr val="accent4">
              <a:lumMod val="20000"/>
              <a:lumOff val="80000"/>
            </a:schemeClr>
          </a:solidFill>
        </p:spPr>
        <p:txBody>
          <a:bodyPr>
            <a:normAutofit/>
          </a:bodyPr>
          <a:lstStyle/>
          <a:p>
            <a:pPr marL="0" indent="0" algn="ctr">
              <a:buNone/>
            </a:pPr>
            <a:r>
              <a:rPr lang="en-US" dirty="0" smtClean="0">
                <a:latin typeface="Times New Roman" panose="02020603050405020304" pitchFamily="18" charset="0"/>
                <a:cs typeface="Times New Roman" panose="02020603050405020304" pitchFamily="18" charset="0"/>
              </a:rPr>
              <a:t>1. TỔNG QUAN VỀ ĐỀ TÀI</a:t>
            </a:r>
          </a:p>
        </p:txBody>
      </p:sp>
      <p:sp>
        <p:nvSpPr>
          <p:cNvPr id="5" name="Content Placeholder 2"/>
          <p:cNvSpPr txBox="1">
            <a:spLocks/>
          </p:cNvSpPr>
          <p:nvPr/>
        </p:nvSpPr>
        <p:spPr>
          <a:xfrm>
            <a:off x="4056155" y="3356060"/>
            <a:ext cx="3310804" cy="450251"/>
          </a:xfrm>
          <a:prstGeom prst="rect">
            <a:avLst/>
          </a:prstGeom>
          <a:solidFill>
            <a:schemeClr val="accent3">
              <a:lumMod val="20000"/>
              <a:lumOff val="80000"/>
            </a:schemeClr>
          </a:solidFill>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r>
              <a:rPr lang="en-US" dirty="0">
                <a:latin typeface="Times New Roman" panose="02020603050405020304" pitchFamily="18" charset="0"/>
                <a:cs typeface="Times New Roman" panose="02020603050405020304" pitchFamily="18" charset="0"/>
              </a:rPr>
              <a:t>2. CƠ SỞ LÝ THUYẾT THỰC HIỆN</a:t>
            </a:r>
          </a:p>
        </p:txBody>
      </p:sp>
      <p:sp>
        <p:nvSpPr>
          <p:cNvPr id="6" name="Content Placeholder 2"/>
          <p:cNvSpPr txBox="1">
            <a:spLocks/>
          </p:cNvSpPr>
          <p:nvPr/>
        </p:nvSpPr>
        <p:spPr>
          <a:xfrm>
            <a:off x="4056155" y="4031436"/>
            <a:ext cx="3310804" cy="450251"/>
          </a:xfrm>
          <a:prstGeom prst="rect">
            <a:avLst/>
          </a:prstGeom>
          <a:solidFill>
            <a:schemeClr val="accent2">
              <a:lumMod val="20000"/>
              <a:lumOff val="80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r>
              <a:rPr lang="en-US" dirty="0">
                <a:latin typeface="Times New Roman" panose="02020603050405020304" pitchFamily="18" charset="0"/>
                <a:cs typeface="Times New Roman" panose="02020603050405020304" pitchFamily="18" charset="0"/>
              </a:rPr>
              <a:t>3. NỘI DUNG THỰC HIỆN</a:t>
            </a:r>
          </a:p>
        </p:txBody>
      </p:sp>
      <p:sp>
        <p:nvSpPr>
          <p:cNvPr id="7" name="Content Placeholder 2"/>
          <p:cNvSpPr txBox="1">
            <a:spLocks/>
          </p:cNvSpPr>
          <p:nvPr/>
        </p:nvSpPr>
        <p:spPr>
          <a:xfrm>
            <a:off x="4056155" y="4706812"/>
            <a:ext cx="3310804" cy="450251"/>
          </a:xfrm>
          <a:prstGeom prst="rect">
            <a:avLst/>
          </a:prstGeom>
          <a:solidFill>
            <a:schemeClr val="accent2">
              <a:lumMod val="20000"/>
              <a:lumOff val="80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gn="ctr">
              <a:buNone/>
            </a:pPr>
            <a:r>
              <a:rPr lang="en-US" dirty="0">
                <a:latin typeface="Times New Roman" panose="02020603050405020304" pitchFamily="18" charset="0"/>
                <a:cs typeface="Times New Roman" panose="02020603050405020304" pitchFamily="18" charset="0"/>
              </a:rPr>
              <a:t>4. KẾT LUẬN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701287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9290" y="1339251"/>
            <a:ext cx="9811109" cy="5518749"/>
          </a:xfrm>
          <a:prstGeom prst="rect">
            <a:avLst/>
          </a:prstGeom>
        </p:spPr>
      </p:pic>
      <p:sp>
        <p:nvSpPr>
          <p:cNvPr id="3" name="Content Placeholder 2"/>
          <p:cNvSpPr txBox="1">
            <a:spLocks/>
          </p:cNvSpPr>
          <p:nvPr/>
        </p:nvSpPr>
        <p:spPr>
          <a:xfrm>
            <a:off x="4658265" y="522298"/>
            <a:ext cx="1889186"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500" b="1" dirty="0" err="1" smtClean="0">
                <a:latin typeface="Times New Roman" panose="02020603050405020304" pitchFamily="18" charset="0"/>
                <a:cs typeface="Times New Roman" panose="02020603050405020304" pitchFamily="18" charset="0"/>
              </a:rPr>
              <a:t>Giao</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diện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trang</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chủ</a:t>
            </a:r>
            <a:endParaRPr lang="en-US" sz="15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2095293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6437" y="2062252"/>
            <a:ext cx="8525774" cy="4795748"/>
          </a:xfrm>
          <a:prstGeom prst="rect">
            <a:avLst/>
          </a:prstGeom>
        </p:spPr>
      </p:pic>
      <p:sp>
        <p:nvSpPr>
          <p:cNvPr id="3" name="Content Placeholder 2"/>
          <p:cNvSpPr txBox="1">
            <a:spLocks/>
          </p:cNvSpPr>
          <p:nvPr/>
        </p:nvSpPr>
        <p:spPr>
          <a:xfrm>
            <a:off x="4511615" y="1022630"/>
            <a:ext cx="3364302"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500" b="1" dirty="0" smtClean="0">
                <a:latin typeface="Times New Roman" panose="02020603050405020304" pitchFamily="18" charset="0"/>
                <a:cs typeface="Times New Roman" panose="02020603050405020304" pitchFamily="18" charset="0"/>
              </a:rPr>
              <a:t>Hình7: </a:t>
            </a:r>
            <a:r>
              <a:rPr lang="en-US" sz="1500" b="1" dirty="0" err="1" smtClean="0">
                <a:latin typeface="Times New Roman" panose="02020603050405020304" pitchFamily="18" charset="0"/>
                <a:cs typeface="Times New Roman" panose="02020603050405020304" pitchFamily="18" charset="0"/>
              </a:rPr>
              <a:t>Giao</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diện</a:t>
            </a:r>
            <a:r>
              <a:rPr lang="en-US" sz="1500" b="1" dirty="0" smtClean="0">
                <a:latin typeface="Times New Roman" panose="02020603050405020304" pitchFamily="18" charset="0"/>
                <a:cs typeface="Times New Roman" panose="02020603050405020304" pitchFamily="18" charset="0"/>
              </a:rPr>
              <a:t> chi </a:t>
            </a:r>
            <a:r>
              <a:rPr lang="en-US" sz="1500" b="1" dirty="0" err="1" smtClean="0">
                <a:latin typeface="Times New Roman" panose="02020603050405020304" pitchFamily="18" charset="0"/>
                <a:cs typeface="Times New Roman" panose="02020603050405020304" pitchFamily="18" charset="0"/>
              </a:rPr>
              <a:t>tiết</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sản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phẩm</a:t>
            </a:r>
            <a:endParaRPr lang="en-US" sz="15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5207322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841" y="1615835"/>
            <a:ext cx="9319404" cy="5242165"/>
          </a:xfrm>
          <a:prstGeom prst="rect">
            <a:avLst/>
          </a:prstGeom>
        </p:spPr>
      </p:pic>
      <p:sp>
        <p:nvSpPr>
          <p:cNvPr id="3" name="Content Placeholder 2"/>
          <p:cNvSpPr txBox="1">
            <a:spLocks/>
          </p:cNvSpPr>
          <p:nvPr/>
        </p:nvSpPr>
        <p:spPr>
          <a:xfrm>
            <a:off x="4511615" y="1022630"/>
            <a:ext cx="2579297"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500" b="1" dirty="0" err="1" smtClean="0">
                <a:latin typeface="Times New Roman" panose="02020603050405020304" pitchFamily="18" charset="0"/>
                <a:cs typeface="Times New Roman" panose="02020603050405020304" pitchFamily="18" charset="0"/>
              </a:rPr>
              <a:t>Hình</a:t>
            </a:r>
            <a:r>
              <a:rPr lang="en-US" sz="1500" b="1" dirty="0" smtClean="0">
                <a:latin typeface="Times New Roman" panose="02020603050405020304" pitchFamily="18" charset="0"/>
                <a:cs typeface="Times New Roman" panose="02020603050405020304" pitchFamily="18" charset="0"/>
              </a:rPr>
              <a:t> 8: </a:t>
            </a:r>
            <a:r>
              <a:rPr lang="en-US" sz="1500" b="1" dirty="0" err="1" smtClean="0">
                <a:latin typeface="Times New Roman" panose="02020603050405020304" pitchFamily="18" charset="0"/>
                <a:cs typeface="Times New Roman" panose="02020603050405020304" pitchFamily="18" charset="0"/>
              </a:rPr>
              <a:t>Giao</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diện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giỏ</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hàng</a:t>
            </a:r>
            <a:endParaRPr lang="en-US" sz="15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297827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5501" y="1873010"/>
            <a:ext cx="8862204" cy="4984990"/>
          </a:xfrm>
          <a:prstGeom prst="rect">
            <a:avLst/>
          </a:prstGeom>
        </p:spPr>
      </p:pic>
      <p:sp>
        <p:nvSpPr>
          <p:cNvPr id="3" name="Content Placeholder 2"/>
          <p:cNvSpPr txBox="1">
            <a:spLocks/>
          </p:cNvSpPr>
          <p:nvPr/>
        </p:nvSpPr>
        <p:spPr>
          <a:xfrm>
            <a:off x="4658264" y="522298"/>
            <a:ext cx="3467819" cy="407277"/>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1500" b="1" dirty="0" err="1" smtClean="0">
                <a:latin typeface="Times New Roman" panose="02020603050405020304" pitchFamily="18" charset="0"/>
                <a:cs typeface="Times New Roman" panose="02020603050405020304" pitchFamily="18" charset="0"/>
              </a:rPr>
              <a:t>Hình</a:t>
            </a:r>
            <a:r>
              <a:rPr lang="en-US" sz="1500" b="1" dirty="0" smtClean="0">
                <a:latin typeface="Times New Roman" panose="02020603050405020304" pitchFamily="18" charset="0"/>
                <a:cs typeface="Times New Roman" panose="02020603050405020304" pitchFamily="18" charset="0"/>
              </a:rPr>
              <a:t> 9: </a:t>
            </a:r>
            <a:r>
              <a:rPr lang="en-US" sz="1500" b="1" dirty="0" err="1" smtClean="0">
                <a:latin typeface="Times New Roman" panose="02020603050405020304" pitchFamily="18" charset="0"/>
                <a:cs typeface="Times New Roman" panose="02020603050405020304" pitchFamily="18" charset="0"/>
              </a:rPr>
              <a:t>Giao</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diện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phía</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người</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quản</a:t>
            </a:r>
            <a:r>
              <a:rPr lang="en-US" sz="1500" b="1" dirty="0" smtClean="0">
                <a:latin typeface="Times New Roman" panose="02020603050405020304" pitchFamily="18" charset="0"/>
                <a:cs typeface="Times New Roman" panose="02020603050405020304" pitchFamily="18" charset="0"/>
              </a:rPr>
              <a:t> </a:t>
            </a:r>
            <a:r>
              <a:rPr lang="en-US" sz="1500" b="1" dirty="0" err="1" smtClean="0">
                <a:latin typeface="Times New Roman" panose="02020603050405020304" pitchFamily="18" charset="0"/>
                <a:cs typeface="Times New Roman" panose="02020603050405020304" pitchFamily="18" charset="0"/>
              </a:rPr>
              <a:t>trị</a:t>
            </a:r>
            <a:endParaRPr lang="en-US" sz="15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7855591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196" y="797087"/>
            <a:ext cx="4351025" cy="1299132"/>
          </a:xfrm>
        </p:spPr>
        <p:txBody>
          <a:bodyPr/>
          <a:lstStyle/>
          <a:p>
            <a:pPr algn="ctr"/>
            <a:r>
              <a:rPr lang="vi-VN" dirty="0"/>
              <a:t>Kết quả đạt được</a:t>
            </a:r>
            <a:endParaRPr lang="en-US" dirty="0"/>
          </a:p>
        </p:txBody>
      </p:sp>
      <p:sp>
        <p:nvSpPr>
          <p:cNvPr id="5" name="Content Placeholder 2"/>
          <p:cNvSpPr txBox="1">
            <a:spLocks/>
          </p:cNvSpPr>
          <p:nvPr/>
        </p:nvSpPr>
        <p:spPr>
          <a:xfrm>
            <a:off x="1475117" y="2523626"/>
            <a:ext cx="3804249" cy="260046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vi-VN" sz="2400" dirty="0">
                <a:solidFill>
                  <a:schemeClr val="bg1"/>
                </a:solidFill>
                <a:latin typeface="Times New Roman" panose="02020603050405020304" pitchFamily="18" charset="0"/>
                <a:cs typeface="Times New Roman" panose="02020603050405020304" pitchFamily="18" charset="0"/>
              </a:rPr>
              <a:t>Xây dựng được website </a:t>
            </a:r>
            <a:r>
              <a:rPr lang="en-US" sz="2400" dirty="0" err="1" smtClean="0">
                <a:solidFill>
                  <a:schemeClr val="bg1"/>
                </a:solidFill>
                <a:latin typeface="Times New Roman" panose="02020603050405020304" pitchFamily="18" charset="0"/>
                <a:cs typeface="Times New Roman" panose="02020603050405020304" pitchFamily="18" charset="0"/>
              </a:rPr>
              <a:t>bán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sách</a:t>
            </a:r>
            <a:r>
              <a:rPr lang="en-US" sz="2400" dirty="0" smtClean="0">
                <a:solidFill>
                  <a:schemeClr val="bg1"/>
                </a:solidFill>
                <a:latin typeface="Times New Roman" panose="02020603050405020304" pitchFamily="18" charset="0"/>
                <a:cs typeface="Times New Roman" panose="02020603050405020304" pitchFamily="18" charset="0"/>
              </a:rPr>
              <a:t> </a:t>
            </a:r>
            <a:r>
              <a:rPr lang="vi-VN" sz="2400" dirty="0" smtClean="0">
                <a:solidFill>
                  <a:schemeClr val="bg1"/>
                </a:solidFill>
                <a:latin typeface="Times New Roman" panose="02020603050405020304" pitchFamily="18" charset="0"/>
                <a:cs typeface="Times New Roman" panose="02020603050405020304" pitchFamily="18" charset="0"/>
              </a:rPr>
              <a:t>online </a:t>
            </a:r>
            <a:r>
              <a:rPr lang="vi-VN" sz="2400" dirty="0">
                <a:solidFill>
                  <a:schemeClr val="bg1"/>
                </a:solidFill>
                <a:latin typeface="Times New Roman" panose="02020603050405020304" pitchFamily="18" charset="0"/>
                <a:cs typeface="Times New Roman" panose="02020603050405020304" pitchFamily="18" charset="0"/>
              </a:rPr>
              <a:t>với giao diện </a:t>
            </a:r>
            <a:r>
              <a:rPr lang="en-US" sz="2400" dirty="0" err="1" smtClean="0">
                <a:solidFill>
                  <a:schemeClr val="bg1"/>
                </a:solidFill>
                <a:latin typeface="Times New Roman" panose="02020603050405020304" pitchFamily="18" charset="0"/>
                <a:cs typeface="Times New Roman" panose="02020603050405020304" pitchFamily="18" charset="0"/>
              </a:rPr>
              <a:t>dễ</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nhìn</a:t>
            </a:r>
            <a:r>
              <a:rPr lang="en-US" sz="2400" dirty="0" smtClean="0">
                <a:solidFill>
                  <a:schemeClr val="bg1"/>
                </a:solidFill>
                <a:latin typeface="Times New Roman" panose="02020603050405020304" pitchFamily="18" charset="0"/>
                <a:cs typeface="Times New Roman" panose="02020603050405020304" pitchFamily="18" charset="0"/>
              </a:rPr>
              <a:t> </a:t>
            </a:r>
            <a:r>
              <a:rPr lang="vi-VN" sz="2400" dirty="0" smtClean="0">
                <a:solidFill>
                  <a:schemeClr val="bg1"/>
                </a:solidFill>
                <a:latin typeface="Times New Roman" panose="02020603050405020304" pitchFamily="18" charset="0"/>
                <a:cs typeface="Times New Roman" panose="02020603050405020304" pitchFamily="18" charset="0"/>
              </a:rPr>
              <a:t>và </a:t>
            </a:r>
            <a:r>
              <a:rPr lang="vi-VN" sz="2400" dirty="0">
                <a:solidFill>
                  <a:schemeClr val="bg1"/>
                </a:solidFill>
                <a:latin typeface="Times New Roman" panose="02020603050405020304" pitchFamily="18" charset="0"/>
                <a:cs typeface="Times New Roman" panose="02020603050405020304" pitchFamily="18" charset="0"/>
              </a:rPr>
              <a:t>đầy đủ các chức năng đã đề ra</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bwMode="gray">
          <a:xfrm>
            <a:off x="6595347" y="797087"/>
            <a:ext cx="4351025" cy="1299132"/>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vi-VN" dirty="0">
                <a:solidFill>
                  <a:schemeClr val="tx1"/>
                </a:solidFill>
              </a:rPr>
              <a:t>Hướng phát triển</a:t>
            </a:r>
            <a:endParaRPr lang="en-US" dirty="0">
              <a:solidFill>
                <a:schemeClr val="tx1"/>
              </a:solidFill>
            </a:endParaRPr>
          </a:p>
        </p:txBody>
      </p:sp>
      <p:sp>
        <p:nvSpPr>
          <p:cNvPr id="7" name="Content Placeholder 2"/>
          <p:cNvSpPr txBox="1">
            <a:spLocks/>
          </p:cNvSpPr>
          <p:nvPr/>
        </p:nvSpPr>
        <p:spPr>
          <a:xfrm>
            <a:off x="6941388" y="2236078"/>
            <a:ext cx="3804249" cy="260046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2400" dirty="0" err="1">
                <a:solidFill>
                  <a:schemeClr val="tx1"/>
                </a:solidFill>
                <a:latin typeface="Times New Roman" panose="02020603050405020304" pitchFamily="18" charset="0"/>
                <a:cs typeface="Times New Roman" panose="02020603050405020304" pitchFamily="18" charset="0"/>
              </a:rPr>
              <a:t>Xây</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dựng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thêm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Control </a:t>
            </a:r>
            <a:r>
              <a:rPr lang="en-US" sz="2400" dirty="0" err="1">
                <a:solidFill>
                  <a:schemeClr val="tx1"/>
                </a:solidFill>
                <a:latin typeface="Times New Roman" panose="02020603050405020304" pitchFamily="18" charset="0"/>
                <a:cs typeface="Times New Roman" panose="02020603050405020304" pitchFamily="18" charset="0"/>
              </a:rPr>
              <a:t>làm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phong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phú</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trên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việc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tùy</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biến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giao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diện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của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website.</a:t>
            </a:r>
            <a:endParaRPr lang="en-US" sz="2400" dirty="0" smtClean="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6948764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0"/>
            <a:ext cx="10923917" cy="6827448"/>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686348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1. TỔNG QUAN VỀ ĐỀ TÀI</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marL="0" indent="0">
              <a:buNone/>
            </a:pPr>
            <a:r>
              <a:rPr lang="en-US" sz="2400" b="1" dirty="0" err="1" smtClean="0">
                <a:solidFill>
                  <a:schemeClr val="accent4">
                    <a:lumMod val="75000"/>
                  </a:schemeClr>
                </a:solidFill>
                <a:latin typeface="Times New Roman" panose="02020603050405020304" pitchFamily="18" charset="0"/>
                <a:cs typeface="Times New Roman" panose="02020603050405020304" pitchFamily="18" charset="0"/>
              </a:rPr>
              <a:t>Lý</a:t>
            </a:r>
            <a:r>
              <a:rPr lang="en-US" sz="2400" b="1" dirty="0" smtClean="0">
                <a:solidFill>
                  <a:schemeClr val="accent4">
                    <a:lumMod val="75000"/>
                  </a:schemeClr>
                </a:solidFill>
                <a:latin typeface="Times New Roman" panose="02020603050405020304" pitchFamily="18" charset="0"/>
                <a:cs typeface="Times New Roman" panose="02020603050405020304" pitchFamily="18" charset="0"/>
              </a:rPr>
              <a:t> do </a:t>
            </a:r>
            <a:r>
              <a:rPr lang="en-US" sz="2400" b="1" dirty="0" err="1" smtClean="0">
                <a:solidFill>
                  <a:schemeClr val="accent4">
                    <a:lumMod val="75000"/>
                  </a:schemeClr>
                </a:solidFill>
                <a:latin typeface="Times New Roman" panose="02020603050405020304" pitchFamily="18" charset="0"/>
                <a:cs typeface="Times New Roman" panose="02020603050405020304" pitchFamily="18" charset="0"/>
              </a:rPr>
              <a:t>chọn</a:t>
            </a:r>
            <a:r>
              <a:rPr lang="en-US" sz="2400" b="1" dirty="0" smtClean="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smtClean="0">
                <a:solidFill>
                  <a:schemeClr val="accent4">
                    <a:lumMod val="75000"/>
                  </a:schemeClr>
                </a:solidFill>
                <a:latin typeface="Times New Roman" panose="02020603050405020304" pitchFamily="18" charset="0"/>
                <a:cs typeface="Times New Roman" panose="02020603050405020304" pitchFamily="18" charset="0"/>
              </a:rPr>
              <a:t>đề</a:t>
            </a:r>
            <a:r>
              <a:rPr lang="en-US" sz="2400" b="1" dirty="0" smtClean="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smtClean="0">
                <a:solidFill>
                  <a:schemeClr val="accent4">
                    <a:lumMod val="75000"/>
                  </a:schemeClr>
                </a:solidFill>
                <a:latin typeface="Times New Roman" panose="02020603050405020304" pitchFamily="18" charset="0"/>
                <a:cs typeface="Times New Roman" panose="02020603050405020304" pitchFamily="18" charset="0"/>
              </a:rPr>
              <a:t>tài</a:t>
            </a:r>
            <a:endParaRPr lang="en-US" sz="2400" b="1" dirty="0" smtClean="0">
              <a:latin typeface="Times New Roman" panose="02020603050405020304" pitchFamily="18" charset="0"/>
              <a:cs typeface="Times New Roman" panose="02020603050405020304" pitchFamily="18" charset="0"/>
            </a:endParaRPr>
          </a:p>
          <a:p>
            <a:r>
              <a:rPr lang="en-US" sz="2400" dirty="0" err="1" smtClean="0">
                <a:latin typeface="Times New Roman" panose="02020603050405020304" pitchFamily="18" charset="0"/>
                <a:cs typeface="Times New Roman" panose="02020603050405020304" pitchFamily="18" charset="0"/>
              </a:rPr>
              <a:t>Nhằm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phục</a:t>
            </a:r>
            <a:r>
              <a:rPr lang="en-US" sz="2400" dirty="0" smtClean="0">
                <a:latin typeface="Times New Roman" panose="02020603050405020304" pitchFamily="18" charset="0"/>
                <a:cs typeface="Times New Roman" panose="02020603050405020304" pitchFamily="18" charset="0"/>
              </a:rPr>
              <a:t> vu </a:t>
            </a:r>
            <a:r>
              <a:rPr lang="en-US" sz="2400" dirty="0" err="1" smtClean="0">
                <a:latin typeface="Times New Roman" panose="02020603050405020304" pitchFamily="18" charset="0"/>
                <a:cs typeface="Times New Roman" panose="02020603050405020304" pitchFamily="18" charset="0"/>
              </a:rPr>
              <a:t>nhu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cầu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đọc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mọi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người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giúp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mọi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người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thể</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thưởng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thức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những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cuốn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sách</a:t>
            </a:r>
            <a:r>
              <a:rPr lang="en-US" sz="2400" dirty="0" smtClean="0">
                <a:latin typeface="Times New Roman" panose="02020603050405020304" pitchFamily="18" charset="0"/>
                <a:cs typeface="Times New Roman" panose="02020603050405020304" pitchFamily="18" charset="0"/>
              </a:rPr>
              <a:t> hay.</a:t>
            </a:r>
          </a:p>
          <a:p>
            <a:pPr marL="0" indent="0">
              <a:buNone/>
            </a:pPr>
            <a:endParaRPr lang="en-US" sz="2400" dirty="0" smtClean="0">
              <a:latin typeface="Times New Roman" panose="02020603050405020304" pitchFamily="18" charset="0"/>
              <a:cs typeface="Times New Roman" panose="02020603050405020304" pitchFamily="18" charset="0"/>
            </a:endParaRPr>
          </a:p>
          <a:p>
            <a:r>
              <a:rPr lang="en-US" sz="2400" dirty="0" err="1" smtClean="0">
                <a:latin typeface="Times New Roman" panose="02020603050405020304" pitchFamily="18" charset="0"/>
                <a:cs typeface="Times New Roman" panose="02020603050405020304" pitchFamily="18" charset="0"/>
              </a:rPr>
              <a:t>Đáp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ứng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cầu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thư</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giải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mọi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người</a:t>
            </a:r>
            <a:r>
              <a:rPr lang="en-US" sz="2400" dirty="0" smtClean="0">
                <a:latin typeface="Times New Roman" panose="02020603050405020304" pitchFamily="18" charset="0"/>
                <a:cs typeface="Times New Roman" panose="02020603050405020304" pitchFamily="18" charset="0"/>
              </a:rPr>
              <a:t>.</a:t>
            </a:r>
          </a:p>
          <a:p>
            <a:pPr marL="0" indent="0">
              <a:buNone/>
            </a:pPr>
            <a:endParaRPr lang="en-US" sz="2400" dirty="0" smtClean="0">
              <a:latin typeface="Times New Roman" panose="02020603050405020304" pitchFamily="18" charset="0"/>
              <a:cs typeface="Times New Roman" panose="02020603050405020304" pitchFamily="18" charset="0"/>
            </a:endParaRPr>
          </a:p>
          <a:p>
            <a:r>
              <a:rPr lang="en-US" sz="2400" dirty="0" err="1" smtClean="0">
                <a:latin typeface="Times New Roman" panose="02020603050405020304" pitchFamily="18" charset="0"/>
                <a:cs typeface="Times New Roman" panose="02020603050405020304" pitchFamily="18" charset="0"/>
              </a:rPr>
              <a:t>Bắt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kịp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thế</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với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nghành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thương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mại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điện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đang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phát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triển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mạnh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mẽ</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905527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1. TỔNG QUAN VỀ ĐỀ TÀI</a:t>
            </a:r>
          </a:p>
        </p:txBody>
      </p:sp>
      <p:sp>
        <p:nvSpPr>
          <p:cNvPr id="3" name="Content Placeholder 2"/>
          <p:cNvSpPr>
            <a:spLocks noGrp="1"/>
          </p:cNvSpPr>
          <p:nvPr>
            <p:ph idx="1"/>
          </p:nvPr>
        </p:nvSpPr>
        <p:spPr/>
        <p:txBody>
          <a:bodyPr/>
          <a:lstStyle/>
          <a:p>
            <a:pPr marL="0" indent="0">
              <a:buNone/>
            </a:pPr>
            <a:r>
              <a:rPr lang="en-US" sz="2400" b="1" dirty="0" err="1" smtClean="0">
                <a:solidFill>
                  <a:schemeClr val="accent4">
                    <a:lumMod val="75000"/>
                  </a:schemeClr>
                </a:solidFill>
                <a:latin typeface="Times New Roman" panose="02020603050405020304" pitchFamily="18" charset="0"/>
                <a:cs typeface="Times New Roman" panose="02020603050405020304" pitchFamily="18" charset="0"/>
              </a:rPr>
              <a:t>Mục</a:t>
            </a:r>
            <a:r>
              <a:rPr lang="en-US" sz="2400" b="1" dirty="0" smtClean="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smtClean="0">
                <a:solidFill>
                  <a:schemeClr val="accent4">
                    <a:lumMod val="75000"/>
                  </a:schemeClr>
                </a:solidFill>
                <a:latin typeface="Times New Roman" panose="02020603050405020304" pitchFamily="18" charset="0"/>
                <a:cs typeface="Times New Roman" panose="02020603050405020304" pitchFamily="18" charset="0"/>
              </a:rPr>
              <a:t>tiêu</a:t>
            </a:r>
            <a:r>
              <a:rPr lang="en-US" sz="2400" b="1" dirty="0" smtClean="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smtClean="0">
                <a:solidFill>
                  <a:schemeClr val="accent4">
                    <a:lumMod val="75000"/>
                  </a:schemeClr>
                </a:solidFill>
                <a:latin typeface="Times New Roman" panose="02020603050405020304" pitchFamily="18" charset="0"/>
                <a:cs typeface="Times New Roman" panose="02020603050405020304" pitchFamily="18" charset="0"/>
              </a:rPr>
              <a:t>của</a:t>
            </a:r>
            <a:r>
              <a:rPr lang="en-US" sz="2400" b="1" dirty="0" smtClean="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smtClean="0">
                <a:solidFill>
                  <a:schemeClr val="accent4">
                    <a:lumMod val="75000"/>
                  </a:schemeClr>
                </a:solidFill>
                <a:latin typeface="Times New Roman" panose="02020603050405020304" pitchFamily="18" charset="0"/>
                <a:cs typeface="Times New Roman" panose="02020603050405020304" pitchFamily="18" charset="0"/>
              </a:rPr>
              <a:t>đề</a:t>
            </a:r>
            <a:r>
              <a:rPr lang="en-US" sz="2400" b="1" dirty="0" smtClean="0">
                <a:solidFill>
                  <a:schemeClr val="accent4">
                    <a:lumMod val="75000"/>
                  </a:schemeClr>
                </a:solidFill>
                <a:latin typeface="Times New Roman" panose="02020603050405020304" pitchFamily="18" charset="0"/>
                <a:cs typeface="Times New Roman" panose="02020603050405020304" pitchFamily="18" charset="0"/>
              </a:rPr>
              <a:t> </a:t>
            </a:r>
            <a:r>
              <a:rPr lang="en-US" sz="2400" b="1" dirty="0" err="1" smtClean="0">
                <a:solidFill>
                  <a:schemeClr val="accent4">
                    <a:lumMod val="75000"/>
                  </a:schemeClr>
                </a:solidFill>
                <a:latin typeface="Times New Roman" panose="02020603050405020304" pitchFamily="18" charset="0"/>
                <a:cs typeface="Times New Roman" panose="02020603050405020304" pitchFamily="18" charset="0"/>
              </a:rPr>
              <a:t>tài</a:t>
            </a:r>
            <a:endParaRPr lang="en-US" sz="2400" b="1" dirty="0" smtClean="0">
              <a:solidFill>
                <a:schemeClr val="accent4">
                  <a:lumMod val="75000"/>
                </a:schemeClr>
              </a:solidFill>
              <a:latin typeface="Times New Roman" panose="02020603050405020304" pitchFamily="18" charset="0"/>
              <a:cs typeface="Times New Roman" panose="02020603050405020304" pitchFamily="18" charset="0"/>
            </a:endParaRPr>
          </a:p>
          <a:p>
            <a:pPr marL="0" indent="0">
              <a:buNone/>
            </a:pPr>
            <a:endParaRPr lang="en-US" sz="2400" b="1" dirty="0" smtClean="0">
              <a:solidFill>
                <a:schemeClr val="accent4">
                  <a:lumMod val="75000"/>
                </a:schemeClr>
              </a:solidFill>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C</a:t>
            </a:r>
            <a:r>
              <a:rPr lang="en-US" sz="2400" dirty="0" err="1" smtClean="0">
                <a:latin typeface="Times New Roman" panose="02020603050405020304" pitchFamily="18" charset="0"/>
                <a:cs typeface="Times New Roman" panose="02020603050405020304" pitchFamily="18" charset="0"/>
              </a:rPr>
              <a:t>ung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một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mọi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người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những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cuốn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mới</a:t>
            </a:r>
            <a:r>
              <a:rPr lang="en-US" sz="2400" dirty="0" smtClean="0">
                <a:latin typeface="Times New Roman" panose="02020603050405020304" pitchFamily="18" charset="0"/>
                <a:cs typeface="Times New Roman" panose="02020603050405020304" pitchFamily="18" charset="0"/>
              </a:rPr>
              <a:t>.</a:t>
            </a:r>
          </a:p>
          <a:p>
            <a:r>
              <a:rPr lang="en-US" sz="2400" dirty="0" err="1" smtClean="0">
                <a:latin typeface="Times New Roman" panose="02020603050405020304" pitchFamily="18" charset="0"/>
                <a:cs typeface="Times New Roman" panose="02020603050405020304" pitchFamily="18" charset="0"/>
              </a:rPr>
              <a:t>Nắm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vững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được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kiến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thức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cơ</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về</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lập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trình</a:t>
            </a:r>
            <a:r>
              <a:rPr lang="en-US" sz="2400" dirty="0" smtClean="0">
                <a:latin typeface="Times New Roman" panose="02020603050405020304" pitchFamily="18" charset="0"/>
                <a:cs typeface="Times New Roman" panose="02020603050405020304" pitchFamily="18" charset="0"/>
              </a:rPr>
              <a:t> PHP</a:t>
            </a:r>
          </a:p>
          <a:p>
            <a:r>
              <a:rPr lang="en-US" sz="2400" dirty="0" err="1" smtClean="0">
                <a:latin typeface="Times New Roman" panose="02020603050405020304" pitchFamily="18" charset="0"/>
                <a:cs typeface="Times New Roman" panose="02020603050405020304" pitchFamily="18" charset="0"/>
              </a:rPr>
              <a:t>Cung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đến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người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đọc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những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cuốn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sách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sách</a:t>
            </a:r>
            <a:r>
              <a:rPr lang="en-US" sz="2400" dirty="0" smtClean="0">
                <a:latin typeface="Times New Roman" panose="02020603050405020304" pitchFamily="18" charset="0"/>
                <a:cs typeface="Times New Roman" panose="02020603050405020304" pitchFamily="18" charset="0"/>
              </a:rPr>
              <a:t> hay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bổ</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ích</a:t>
            </a:r>
            <a:endParaRPr lang="en-US" sz="24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7794198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 TỔNG QUAN VỀ ĐỀ TÀI</a:t>
            </a:r>
            <a:endParaRPr lang="en-US" dirty="0"/>
          </a:p>
        </p:txBody>
      </p:sp>
      <p:sp>
        <p:nvSpPr>
          <p:cNvPr id="3" name="Content Placeholder 2"/>
          <p:cNvSpPr>
            <a:spLocks noGrp="1"/>
          </p:cNvSpPr>
          <p:nvPr>
            <p:ph idx="1"/>
          </p:nvPr>
        </p:nvSpPr>
        <p:spPr/>
        <p:txBody>
          <a:bodyPr/>
          <a:lstStyle/>
          <a:p>
            <a:pPr marL="0" indent="0">
              <a:buNone/>
            </a:pPr>
            <a:r>
              <a:rPr lang="en-US" b="1" dirty="0" err="1" smtClean="0">
                <a:solidFill>
                  <a:schemeClr val="accent4">
                    <a:lumMod val="75000"/>
                  </a:schemeClr>
                </a:solidFill>
                <a:latin typeface="Times New Roman" panose="02020603050405020304" pitchFamily="18" charset="0"/>
                <a:cs typeface="Times New Roman" panose="02020603050405020304" pitchFamily="18" charset="0"/>
              </a:rPr>
              <a:t>Giới</a:t>
            </a:r>
            <a:r>
              <a:rPr lang="en-US" b="1" dirty="0" smtClean="0">
                <a:solidFill>
                  <a:schemeClr val="accent4">
                    <a:lumMod val="75000"/>
                  </a:schemeClr>
                </a:solidFill>
                <a:latin typeface="Times New Roman" panose="02020603050405020304" pitchFamily="18" charset="0"/>
                <a:cs typeface="Times New Roman" panose="02020603050405020304" pitchFamily="18" charset="0"/>
              </a:rPr>
              <a:t> </a:t>
            </a:r>
            <a:r>
              <a:rPr lang="en-US" b="1" dirty="0" err="1" smtClean="0">
                <a:solidFill>
                  <a:schemeClr val="accent4">
                    <a:lumMod val="75000"/>
                  </a:schemeClr>
                </a:solidFill>
                <a:latin typeface="Times New Roman" panose="02020603050405020304" pitchFamily="18" charset="0"/>
                <a:cs typeface="Times New Roman" panose="02020603050405020304" pitchFamily="18" charset="0"/>
              </a:rPr>
              <a:t>hạn</a:t>
            </a:r>
            <a:r>
              <a:rPr lang="en-US" b="1" dirty="0" smtClean="0">
                <a:solidFill>
                  <a:schemeClr val="accent4">
                    <a:lumMod val="75000"/>
                  </a:schemeClr>
                </a:solidFill>
                <a:latin typeface="Times New Roman" panose="02020603050405020304" pitchFamily="18" charset="0"/>
                <a:cs typeface="Times New Roman" panose="02020603050405020304" pitchFamily="18" charset="0"/>
              </a:rPr>
              <a:t> </a:t>
            </a:r>
            <a:r>
              <a:rPr lang="en-US" b="1" dirty="0" err="1" smtClean="0">
                <a:solidFill>
                  <a:schemeClr val="accent4">
                    <a:lumMod val="75000"/>
                  </a:schemeClr>
                </a:solidFill>
                <a:latin typeface="Times New Roman" panose="02020603050405020304" pitchFamily="18" charset="0"/>
                <a:cs typeface="Times New Roman" panose="02020603050405020304" pitchFamily="18" charset="0"/>
              </a:rPr>
              <a:t>và</a:t>
            </a:r>
            <a:r>
              <a:rPr lang="en-US" b="1" dirty="0" smtClean="0">
                <a:solidFill>
                  <a:schemeClr val="accent4">
                    <a:lumMod val="75000"/>
                  </a:schemeClr>
                </a:solidFill>
                <a:latin typeface="Times New Roman" panose="02020603050405020304" pitchFamily="18" charset="0"/>
                <a:cs typeface="Times New Roman" panose="02020603050405020304" pitchFamily="18" charset="0"/>
              </a:rPr>
              <a:t> </a:t>
            </a:r>
            <a:r>
              <a:rPr lang="en-US" b="1" dirty="0" err="1" smtClean="0">
                <a:solidFill>
                  <a:schemeClr val="accent4">
                    <a:lumMod val="75000"/>
                  </a:schemeClr>
                </a:solidFill>
                <a:latin typeface="Times New Roman" panose="02020603050405020304" pitchFamily="18" charset="0"/>
                <a:cs typeface="Times New Roman" panose="02020603050405020304" pitchFamily="18" charset="0"/>
              </a:rPr>
              <a:t>phạm</a:t>
            </a:r>
            <a:r>
              <a:rPr lang="en-US" b="1" dirty="0" smtClean="0">
                <a:solidFill>
                  <a:schemeClr val="accent4">
                    <a:lumMod val="75000"/>
                  </a:schemeClr>
                </a:solidFill>
                <a:latin typeface="Times New Roman" panose="02020603050405020304" pitchFamily="18" charset="0"/>
                <a:cs typeface="Times New Roman" panose="02020603050405020304" pitchFamily="18" charset="0"/>
              </a:rPr>
              <a:t> vi</a:t>
            </a:r>
          </a:p>
          <a:p>
            <a:r>
              <a:rPr lang="en-US" dirty="0" err="1" smtClean="0">
                <a:solidFill>
                  <a:schemeClr val="tx1"/>
                </a:solidFill>
                <a:latin typeface="Times New Roman" panose="02020603050405020304" pitchFamily="18" charset="0"/>
                <a:cs typeface="Times New Roman" panose="02020603050405020304" pitchFamily="18" charset="0"/>
              </a:rPr>
              <a:t>Xây</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dựng</a:t>
            </a:r>
            <a:r>
              <a:rPr lang="en-US" dirty="0" smtClean="0">
                <a:solidFill>
                  <a:schemeClr val="tx1"/>
                </a:solidFill>
                <a:latin typeface="Times New Roman" panose="02020603050405020304" pitchFamily="18" charset="0"/>
                <a:cs typeface="Times New Roman" panose="02020603050405020304" pitchFamily="18" charset="0"/>
              </a:rPr>
              <a:t> website </a:t>
            </a:r>
            <a:r>
              <a:rPr lang="en-US" dirty="0" err="1" smtClean="0">
                <a:solidFill>
                  <a:schemeClr val="tx1"/>
                </a:solidFill>
                <a:latin typeface="Times New Roman" panose="02020603050405020304" pitchFamily="18" charset="0"/>
                <a:cs typeface="Times New Roman" panose="02020603050405020304" pitchFamily="18" charset="0"/>
              </a:rPr>
              <a:t>bán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sách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trực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tuyến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với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các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chức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năng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giới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thiệu</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sách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cập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nhật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sách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mới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theo</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thể</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loại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sách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tìm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kiếm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sách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theo</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tên</a:t>
            </a:r>
            <a:r>
              <a:rPr lang="en-US" dirty="0" smtClean="0">
                <a:solidFill>
                  <a:schemeClr val="tx1"/>
                </a:solidFill>
                <a:latin typeface="Times New Roman" panose="02020603050405020304" pitchFamily="18" charset="0"/>
                <a:cs typeface="Times New Roman" panose="02020603050405020304" pitchFamily="18" charset="0"/>
              </a:rPr>
              <a:t>.</a:t>
            </a:r>
          </a:p>
          <a:p>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err="1" smtClean="0">
                <a:solidFill>
                  <a:schemeClr val="tx1"/>
                </a:solidFill>
                <a:latin typeface="Times New Roman" panose="02020603050405020304" pitchFamily="18" charset="0"/>
                <a:cs typeface="Times New Roman" panose="02020603050405020304" pitchFamily="18" charset="0"/>
              </a:rPr>
              <a:t>Phạm</a:t>
            </a:r>
            <a:r>
              <a:rPr lang="en-US" dirty="0" smtClean="0">
                <a:solidFill>
                  <a:schemeClr val="tx1"/>
                </a:solidFill>
                <a:latin typeface="Times New Roman" panose="02020603050405020304" pitchFamily="18" charset="0"/>
                <a:cs typeface="Times New Roman" panose="02020603050405020304" pitchFamily="18" charset="0"/>
              </a:rPr>
              <a:t> vi </a:t>
            </a:r>
            <a:r>
              <a:rPr lang="en-US" dirty="0" err="1" smtClean="0">
                <a:solidFill>
                  <a:schemeClr val="tx1"/>
                </a:solidFill>
                <a:latin typeface="Times New Roman" panose="02020603050405020304" pitchFamily="18" charset="0"/>
                <a:cs typeface="Times New Roman" panose="02020603050405020304" pitchFamily="18" charset="0"/>
              </a:rPr>
              <a:t>sử</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Sử</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trực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tuyến</a:t>
            </a:r>
            <a:r>
              <a:rPr lang="en-US" dirty="0" smtClean="0">
                <a:solidFill>
                  <a:schemeClr val="tx1"/>
                </a:solidFill>
                <a:latin typeface="Times New Roman" panose="02020603050405020304" pitchFamily="18" charset="0"/>
                <a:cs typeface="Times New Roman" panose="02020603050405020304" pitchFamily="18" charset="0"/>
              </a:rPr>
              <a:t> online </a:t>
            </a:r>
            <a:r>
              <a:rPr lang="en-US" dirty="0" err="1" smtClean="0">
                <a:solidFill>
                  <a:schemeClr val="tx1"/>
                </a:solidFill>
                <a:latin typeface="Times New Roman" panose="02020603050405020304" pitchFamily="18" charset="0"/>
                <a:cs typeface="Times New Roman" panose="02020603050405020304" pitchFamily="18" charset="0"/>
              </a:rPr>
              <a:t>trên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mạng</a:t>
            </a:r>
            <a:r>
              <a:rPr lang="en-US" dirty="0" smtClean="0">
                <a:solidFill>
                  <a:schemeClr val="tx1"/>
                </a:solidFill>
                <a:latin typeface="Times New Roman" panose="02020603050405020304" pitchFamily="18" charset="0"/>
                <a:cs typeface="Times New Roman" panose="02020603050405020304" pitchFamily="18" charset="0"/>
              </a:rPr>
              <a:t>.</a:t>
            </a:r>
          </a:p>
          <a:p>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err="1" smtClean="0">
                <a:solidFill>
                  <a:schemeClr val="tx1"/>
                </a:solidFill>
                <a:latin typeface="Times New Roman" panose="02020603050405020304" pitchFamily="18" charset="0"/>
                <a:cs typeface="Times New Roman" panose="02020603050405020304" pitchFamily="18" charset="0"/>
              </a:rPr>
              <a:t>Đối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tượng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sử</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 Website </a:t>
            </a:r>
            <a:r>
              <a:rPr lang="en-US" dirty="0" err="1" smtClean="0">
                <a:solidFill>
                  <a:schemeClr val="tx1"/>
                </a:solidFill>
                <a:latin typeface="Times New Roman" panose="02020603050405020304" pitchFamily="18" charset="0"/>
                <a:cs typeface="Times New Roman" panose="02020603050405020304" pitchFamily="18" charset="0"/>
              </a:rPr>
              <a:t>có</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thể</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được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sử</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bởi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người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quản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trị</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người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dùng</a:t>
            </a:r>
            <a:r>
              <a:rPr lang="en-US" dirty="0" smtClean="0">
                <a:solidFill>
                  <a:schemeClr val="tx1"/>
                </a:solidFill>
                <a:latin typeface="Times New Roman" panose="02020603050405020304" pitchFamily="18" charset="0"/>
                <a:cs typeface="Times New Roman" panose="02020603050405020304" pitchFamily="18" charset="0"/>
              </a:rPr>
              <a:t>.</a:t>
            </a:r>
          </a:p>
          <a:p>
            <a:endParaRPr lang="en-US"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797472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94820" cy="706964"/>
          </a:xfrm>
        </p:spPr>
        <p:txBody>
          <a:bodyPr/>
          <a:lstStyle/>
          <a:p>
            <a:r>
              <a:rPr lang="en-US" dirty="0" smtClean="0">
                <a:latin typeface="Times New Roman" panose="02020603050405020304" pitchFamily="18" charset="0"/>
                <a:cs typeface="Times New Roman" panose="02020603050405020304" pitchFamily="18" charset="0"/>
              </a:rPr>
              <a:t>2. CƠ SỞ LÝ THUYẾT THỰC HIỆN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b="1" dirty="0" err="1">
                <a:solidFill>
                  <a:schemeClr val="accent4">
                    <a:lumMod val="75000"/>
                  </a:schemeClr>
                </a:solidFill>
                <a:latin typeface="Times New Roman" panose="02020603050405020304" pitchFamily="18" charset="0"/>
                <a:cs typeface="Times New Roman" panose="02020603050405020304" pitchFamily="18" charset="0"/>
              </a:rPr>
              <a:t>Tìm</a:t>
            </a:r>
            <a:r>
              <a:rPr lang="en-US" b="1" dirty="0">
                <a:solidFill>
                  <a:schemeClr val="accent4">
                    <a:lumMod val="75000"/>
                  </a:schemeClr>
                </a:solidFill>
                <a:latin typeface="Times New Roman" panose="02020603050405020304" pitchFamily="18" charset="0"/>
                <a:cs typeface="Times New Roman" panose="02020603050405020304" pitchFamily="18" charset="0"/>
              </a:rPr>
              <a:t> </a:t>
            </a:r>
            <a:r>
              <a:rPr lang="en-US" b="1" dirty="0" err="1">
                <a:solidFill>
                  <a:schemeClr val="accent4">
                    <a:lumMod val="75000"/>
                  </a:schemeClr>
                </a:solidFill>
                <a:latin typeface="Times New Roman" panose="02020603050405020304" pitchFamily="18" charset="0"/>
                <a:cs typeface="Times New Roman" panose="02020603050405020304" pitchFamily="18" charset="0"/>
              </a:rPr>
              <a:t>hiểu</a:t>
            </a:r>
            <a:r>
              <a:rPr lang="en-US" b="1" dirty="0">
                <a:solidFill>
                  <a:schemeClr val="accent4">
                    <a:lumMod val="75000"/>
                  </a:schemeClr>
                </a:solidFill>
                <a:latin typeface="Times New Roman" panose="02020603050405020304" pitchFamily="18" charset="0"/>
                <a:cs typeface="Times New Roman" panose="02020603050405020304" pitchFamily="18" charset="0"/>
              </a:rPr>
              <a:t> </a:t>
            </a:r>
            <a:r>
              <a:rPr lang="en-US" b="1" dirty="0" err="1">
                <a:solidFill>
                  <a:schemeClr val="accent4">
                    <a:lumMod val="75000"/>
                  </a:schemeClr>
                </a:solidFill>
                <a:latin typeface="Times New Roman" panose="02020603050405020304" pitchFamily="18" charset="0"/>
                <a:cs typeface="Times New Roman" panose="02020603050405020304" pitchFamily="18" charset="0"/>
              </a:rPr>
              <a:t>về</a:t>
            </a:r>
            <a:r>
              <a:rPr lang="en-US" b="1" dirty="0">
                <a:solidFill>
                  <a:schemeClr val="accent4">
                    <a:lumMod val="75000"/>
                  </a:schemeClr>
                </a:solidFill>
                <a:latin typeface="Times New Roman" panose="02020603050405020304" pitchFamily="18" charset="0"/>
                <a:cs typeface="Times New Roman" panose="02020603050405020304" pitchFamily="18" charset="0"/>
              </a:rPr>
              <a:t> PHP</a:t>
            </a:r>
          </a:p>
          <a:p>
            <a:r>
              <a:rPr lang="vi-VN" dirty="0" smtClean="0">
                <a:latin typeface="Times New Roman" panose="02020603050405020304" pitchFamily="18" charset="0"/>
                <a:cs typeface="Times New Roman" panose="02020603050405020304" pitchFamily="18" charset="0"/>
              </a:rPr>
              <a:t>PHP </a:t>
            </a:r>
            <a:r>
              <a:rPr lang="vi-VN" dirty="0">
                <a:latin typeface="Times New Roman" panose="02020603050405020304" pitchFamily="18" charset="0"/>
                <a:cs typeface="Times New Roman" panose="02020603050405020304" pitchFamily="18" charset="0"/>
              </a:rPr>
              <a:t>là chữ viết tắt của “Hypertext Preprocessor”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Thực chất PHP là ngôn ngữ kịch bản nhúng trong HTML, PHP có thể được đặt rải rác trong HTML.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PHP là một ngôn ngữ lập trình được kết nối chặt chẽ với máy chủ, là một công nghệ phía máy chủ (Server-Side) và không phụ thuộc vào môi trường (cross-platform).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Khác với ngôn ngữ lập trình, PHP được thiết kế để chỉ thực hiện điều gì đó sau khi một sự kiện xảy ra</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19649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CƠ SỞ LÝ THUYẾT THỰC HIỆN</a:t>
            </a:r>
            <a:endParaRPr lang="en-US" dirty="0"/>
          </a:p>
        </p:txBody>
      </p:sp>
      <p:sp>
        <p:nvSpPr>
          <p:cNvPr id="3" name="Content Placeholder 2"/>
          <p:cNvSpPr>
            <a:spLocks noGrp="1"/>
          </p:cNvSpPr>
          <p:nvPr>
            <p:ph idx="1"/>
          </p:nvPr>
        </p:nvSpPr>
        <p:spPr/>
        <p:txBody>
          <a:bodyPr/>
          <a:lstStyle/>
          <a:p>
            <a:pPr marL="0" indent="0">
              <a:buNone/>
            </a:pPr>
            <a:r>
              <a:rPr lang="vi-VN" b="1" dirty="0">
                <a:solidFill>
                  <a:schemeClr val="accent4">
                    <a:lumMod val="75000"/>
                  </a:schemeClr>
                </a:solidFill>
                <a:latin typeface="Times New Roman" panose="02020603050405020304" pitchFamily="18" charset="0"/>
                <a:cs typeface="Times New Roman" panose="02020603050405020304" pitchFamily="18" charset="0"/>
              </a:rPr>
              <a:t>Tìm hiểu về localhost </a:t>
            </a:r>
            <a:endParaRPr lang="en-US" b="1" dirty="0" smtClean="0">
              <a:solidFill>
                <a:schemeClr val="accent4">
                  <a:lumMod val="75000"/>
                </a:schemeClr>
              </a:solidFill>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Localhost có nghĩa là một máy chủ được vận hành trên máy tính của bạn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Localhost </a:t>
            </a:r>
            <a:r>
              <a:rPr lang="vi-VN" dirty="0">
                <a:latin typeface="Times New Roman" panose="02020603050405020304" pitchFamily="18" charset="0"/>
                <a:cs typeface="Times New Roman" panose="02020603050405020304" pitchFamily="18" charset="0"/>
              </a:rPr>
              <a:t>bao gồm nhiều ứng dụng đi kèm với nhau và tất cả các ứng dụng đó sẽ kết hợp với nhau để tạo ra một môi trường có thể chạy mã nguồn WordPress trên máy tính của chính bạn bao gồm: </a:t>
            </a:r>
            <a:endParaRPr lang="en-US"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vi-VN" sz="1800" dirty="0" smtClean="0">
                <a:latin typeface="Times New Roman" panose="02020603050405020304" pitchFamily="18" charset="0"/>
                <a:cs typeface="Times New Roman" panose="02020603050405020304" pitchFamily="18" charset="0"/>
              </a:rPr>
              <a:t> Phần </a:t>
            </a:r>
            <a:r>
              <a:rPr lang="vi-VN" sz="1800" dirty="0">
                <a:latin typeface="Times New Roman" panose="02020603050405020304" pitchFamily="18" charset="0"/>
                <a:cs typeface="Times New Roman" panose="02020603050405020304" pitchFamily="18" charset="0"/>
              </a:rPr>
              <a:t>mềm Webserver tên </a:t>
            </a:r>
            <a:r>
              <a:rPr lang="vi-VN" sz="1800" dirty="0" smtClean="0">
                <a:latin typeface="Times New Roman" panose="02020603050405020304" pitchFamily="18" charset="0"/>
                <a:cs typeface="Times New Roman" panose="02020603050405020304" pitchFamily="18" charset="0"/>
              </a:rPr>
              <a:t>Apache</a:t>
            </a:r>
            <a:r>
              <a:rPr lang="en-US" sz="1800" dirty="0" smtClean="0">
                <a:latin typeface="Times New Roman" panose="02020603050405020304" pitchFamily="18" charset="0"/>
                <a:cs typeface="Times New Roman" panose="02020603050405020304" pitchFamily="18" charset="0"/>
              </a:rPr>
              <a:t>.</a:t>
            </a:r>
            <a:r>
              <a:rPr lang="vi-VN" sz="1800" dirty="0" smtClean="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vi-VN"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Phần mềm PHP để xử lý mã </a:t>
            </a:r>
            <a:r>
              <a:rPr lang="vi-VN" sz="1800" dirty="0" smtClean="0">
                <a:latin typeface="Times New Roman" panose="02020603050405020304" pitchFamily="18" charset="0"/>
                <a:cs typeface="Times New Roman" panose="02020603050405020304" pitchFamily="18" charset="0"/>
              </a:rPr>
              <a:t>PHP</a:t>
            </a:r>
            <a:r>
              <a:rPr lang="en-US" sz="1800" dirty="0" smtClean="0">
                <a:latin typeface="Times New Roman" panose="02020603050405020304" pitchFamily="18" charset="0"/>
                <a:cs typeface="Times New Roman" panose="02020603050405020304" pitchFamily="18" charset="0"/>
              </a:rPr>
              <a:t>.</a:t>
            </a:r>
            <a:r>
              <a:rPr lang="vi-VN"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vi-VN"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Phần mềm MySQL </a:t>
            </a:r>
            <a:r>
              <a:rPr lang="vi-VN" sz="1800" dirty="0" smtClean="0">
                <a:latin typeface="Times New Roman" panose="02020603050405020304" pitchFamily="18" charset="0"/>
                <a:cs typeface="Times New Roman" panose="02020603050405020304" pitchFamily="18" charset="0"/>
              </a:rPr>
              <a:t>Server</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vi-VN" sz="1800" dirty="0" smtClean="0">
                <a:latin typeface="Times New Roman" panose="02020603050405020304" pitchFamily="18" charset="0"/>
                <a:cs typeface="Times New Roman" panose="02020603050405020304" pitchFamily="18" charset="0"/>
              </a:rPr>
              <a:t>Phần </a:t>
            </a:r>
            <a:r>
              <a:rPr lang="vi-VN" sz="1800" dirty="0">
                <a:latin typeface="Times New Roman" panose="02020603050405020304" pitchFamily="18" charset="0"/>
                <a:cs typeface="Times New Roman" panose="02020603050405020304" pitchFamily="18" charset="0"/>
              </a:rPr>
              <a:t>mềm </a:t>
            </a:r>
            <a:r>
              <a:rPr lang="vi-VN" sz="1800" dirty="0" smtClean="0">
                <a:latin typeface="Times New Roman" panose="02020603050405020304" pitchFamily="18" charset="0"/>
                <a:cs typeface="Times New Roman" panose="02020603050405020304" pitchFamily="18" charset="0"/>
              </a:rPr>
              <a:t>PHPMyAdmin</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719167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3. NỘI DUNG THỰC </a:t>
            </a:r>
            <a:r>
              <a:rPr lang="en-US" dirty="0">
                <a:latin typeface="Times New Roman" panose="02020603050405020304" pitchFamily="18" charset="0"/>
                <a:cs typeface="Times New Roman" panose="02020603050405020304" pitchFamily="18" charset="0"/>
              </a:rPr>
              <a:t>HIỆN</a:t>
            </a:r>
            <a:endParaRPr lang="en-US" dirty="0"/>
          </a:p>
        </p:txBody>
      </p:sp>
      <p:sp>
        <p:nvSpPr>
          <p:cNvPr id="3" name="Content Placeholder 2"/>
          <p:cNvSpPr>
            <a:spLocks noGrp="1"/>
          </p:cNvSpPr>
          <p:nvPr>
            <p:ph idx="1"/>
          </p:nvPr>
        </p:nvSpPr>
        <p:spPr/>
        <p:txBody>
          <a:bodyPr>
            <a:normAutofit/>
          </a:bodyPr>
          <a:lstStyle/>
          <a:p>
            <a:r>
              <a:rPr lang="vi-VN" dirty="0">
                <a:latin typeface="Times New Roman" panose="02020603050405020304" pitchFamily="18" charset="0"/>
                <a:cs typeface="Times New Roman" panose="02020603050405020304" pitchFamily="18" charset="0"/>
              </a:rPr>
              <a:t>Yêu cầu nghiệp vụ : </a:t>
            </a:r>
            <a:endParaRPr lang="en-US" dirty="0">
              <a:latin typeface="Times New Roman" panose="02020603050405020304" pitchFamily="18" charset="0"/>
              <a:cs typeface="Times New Roman" panose="02020603050405020304" pitchFamily="18" charset="0"/>
            </a:endParaRPr>
          </a:p>
          <a:p>
            <a:pPr lvl="1"/>
            <a:r>
              <a:rPr lang="vi-VN" sz="1800" dirty="0" smtClean="0">
                <a:latin typeface="Times New Roman" panose="02020603050405020304" pitchFamily="18" charset="0"/>
                <a:cs typeface="Times New Roman" panose="02020603050405020304" pitchFamily="18" charset="0"/>
              </a:rPr>
              <a:t>Đối </a:t>
            </a:r>
            <a:r>
              <a:rPr lang="vi-VN" sz="1800" dirty="0">
                <a:latin typeface="Times New Roman" panose="02020603050405020304" pitchFamily="18" charset="0"/>
                <a:cs typeface="Times New Roman" panose="02020603050405020304" pitchFamily="18" charset="0"/>
              </a:rPr>
              <a:t>với người quản trị: Là người có quyền cao nhất của hệ thống, ngoài việc được tác động đến các chức năng quản lý thành viên, quản lí thông tin </a:t>
            </a:r>
            <a:r>
              <a:rPr lang="en-US" sz="1800" dirty="0" err="1" smtClean="0">
                <a:latin typeface="Times New Roman" panose="02020603050405020304" pitchFamily="18" charset="0"/>
                <a:cs typeface="Times New Roman" panose="02020603050405020304" pitchFamily="18" charset="0"/>
              </a:rPr>
              <a:t>sách</a:t>
            </a:r>
            <a:r>
              <a:rPr lang="vi-VN"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thêm thể </a:t>
            </a:r>
            <a:r>
              <a:rPr lang="vi-VN" sz="1800" dirty="0" smtClean="0">
                <a:latin typeface="Times New Roman" panose="02020603050405020304" pitchFamily="18" charset="0"/>
                <a:cs typeface="Times New Roman" panose="02020603050405020304" pitchFamily="18" charset="0"/>
              </a:rPr>
              <a:t>loại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sách</a:t>
            </a:r>
            <a:r>
              <a:rPr lang="vi-VN"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sửa xóa thông </a:t>
            </a:r>
            <a:r>
              <a:rPr lang="vi-VN" sz="1800" dirty="0" smtClean="0">
                <a:latin typeface="Times New Roman" panose="02020603050405020304" pitchFamily="18" charset="0"/>
                <a:cs typeface="Times New Roman" panose="02020603050405020304" pitchFamily="18" charset="0"/>
              </a:rPr>
              <a:t>tin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sách</a:t>
            </a:r>
            <a:r>
              <a:rPr lang="en-US" sz="1800" dirty="0" smtClean="0">
                <a:latin typeface="Times New Roman" panose="02020603050405020304" pitchFamily="18" charset="0"/>
                <a:cs typeface="Times New Roman" panose="02020603050405020304" pitchFamily="18" charset="0"/>
              </a:rPr>
              <a:t>.</a:t>
            </a:r>
          </a:p>
          <a:p>
            <a:pPr lvl="1"/>
            <a:r>
              <a:rPr lang="vi-VN" sz="1800" dirty="0" smtClean="0">
                <a:latin typeface="Times New Roman" panose="02020603050405020304" pitchFamily="18" charset="0"/>
                <a:cs typeface="Times New Roman" panose="02020603050405020304" pitchFamily="18" charset="0"/>
              </a:rPr>
              <a:t>Đối </a:t>
            </a:r>
            <a:r>
              <a:rPr lang="vi-VN" sz="1800" dirty="0">
                <a:latin typeface="Times New Roman" panose="02020603050405020304" pitchFamily="18" charset="0"/>
                <a:cs typeface="Times New Roman" panose="02020603050405020304" pitchFamily="18" charset="0"/>
              </a:rPr>
              <a:t>với thành viên: Là người tìm hiểu thông </a:t>
            </a:r>
            <a:r>
              <a:rPr lang="vi-VN" sz="1800" dirty="0" smtClean="0">
                <a:latin typeface="Times New Roman" panose="02020603050405020304" pitchFamily="18" charset="0"/>
                <a:cs typeface="Times New Roman" panose="02020603050405020304" pitchFamily="18" charset="0"/>
              </a:rPr>
              <a:t>tin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sách</a:t>
            </a:r>
            <a:r>
              <a:rPr lang="vi-VN"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thành viên có thể xem thông tin </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về</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sách</a:t>
            </a:r>
            <a:r>
              <a:rPr lang="vi-VN"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tìm kiếm </a:t>
            </a:r>
            <a:r>
              <a:rPr lang="en-US" sz="1800" dirty="0" err="1" smtClean="0">
                <a:latin typeface="Times New Roman" panose="02020603050405020304" pitchFamily="18" charset="0"/>
                <a:cs typeface="Times New Roman" panose="02020603050405020304" pitchFamily="18" charset="0"/>
              </a:rPr>
              <a:t>cuốn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sách</a:t>
            </a:r>
            <a:r>
              <a:rPr lang="en-US" sz="1800" dirty="0" smtClean="0">
                <a:latin typeface="Times New Roman" panose="02020603050405020304" pitchFamily="18" charset="0"/>
                <a:cs typeface="Times New Roman" panose="02020603050405020304" pitchFamily="18" charset="0"/>
              </a:rPr>
              <a:t> </a:t>
            </a:r>
            <a:r>
              <a:rPr lang="vi-VN" sz="1800" dirty="0" smtClean="0">
                <a:latin typeface="Times New Roman" panose="02020603050405020304" pitchFamily="18" charset="0"/>
                <a:cs typeface="Times New Roman" panose="02020603050405020304" pitchFamily="18" charset="0"/>
              </a:rPr>
              <a:t>yêu </a:t>
            </a:r>
            <a:r>
              <a:rPr lang="vi-VN" sz="1800" dirty="0">
                <a:latin typeface="Times New Roman" panose="02020603050405020304" pitchFamily="18" charset="0"/>
                <a:cs typeface="Times New Roman" panose="02020603050405020304" pitchFamily="18" charset="0"/>
              </a:rPr>
              <a:t>thích hay thể loại </a:t>
            </a:r>
            <a:r>
              <a:rPr lang="en-US" sz="1800" dirty="0" err="1" smtClean="0">
                <a:latin typeface="Times New Roman" panose="02020603050405020304" pitchFamily="18" charset="0"/>
                <a:cs typeface="Times New Roman" panose="02020603050405020304" pitchFamily="18" charset="0"/>
              </a:rPr>
              <a:t>sách</a:t>
            </a:r>
            <a:r>
              <a:rPr lang="en-US" sz="1800" dirty="0" smtClean="0">
                <a:latin typeface="Times New Roman" panose="02020603050405020304" pitchFamily="18" charset="0"/>
                <a:cs typeface="Times New Roman" panose="02020603050405020304" pitchFamily="18" charset="0"/>
              </a:rPr>
              <a:t> </a:t>
            </a:r>
            <a:r>
              <a:rPr lang="vi-VN" sz="1800" dirty="0" smtClean="0">
                <a:latin typeface="Times New Roman" panose="02020603050405020304" pitchFamily="18" charset="0"/>
                <a:cs typeface="Times New Roman" panose="02020603050405020304" pitchFamily="18" charset="0"/>
              </a:rPr>
              <a:t>mình thích</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4112707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 NỘI DUNG THỰC HIỆN</a:t>
            </a:r>
            <a:endParaRPr lang="en-US" dirty="0"/>
          </a:p>
        </p:txBody>
      </p:sp>
      <p:sp>
        <p:nvSpPr>
          <p:cNvPr id="3" name="Content Placeholder 2"/>
          <p:cNvSpPr>
            <a:spLocks noGrp="1"/>
          </p:cNvSpPr>
          <p:nvPr>
            <p:ph idx="1"/>
          </p:nvPr>
        </p:nvSpPr>
        <p:spPr/>
        <p:txBody>
          <a:bodyPr>
            <a:normAutofit/>
          </a:bodyPr>
          <a:lstStyle/>
          <a:p>
            <a:pPr marL="0" indent="0">
              <a:buNone/>
            </a:pPr>
            <a:r>
              <a:rPr lang="vi-VN" b="1" dirty="0">
                <a:solidFill>
                  <a:schemeClr val="accent4">
                    <a:lumMod val="75000"/>
                  </a:schemeClr>
                </a:solidFill>
                <a:latin typeface="Times New Roman" panose="02020603050405020304" pitchFamily="18" charset="0"/>
                <a:cs typeface="Times New Roman" panose="02020603050405020304" pitchFamily="18" charset="0"/>
              </a:rPr>
              <a:t>Yêu cầu phi chức năng: </a:t>
            </a:r>
            <a:endParaRPr lang="en-US" b="1" dirty="0" smtClean="0">
              <a:solidFill>
                <a:schemeClr val="accent4">
                  <a:lumMod val="75000"/>
                </a:schemeClr>
              </a:solidFill>
              <a:latin typeface="Times New Roman" panose="02020603050405020304" pitchFamily="18" charset="0"/>
              <a:cs typeface="Times New Roman" panose="02020603050405020304" pitchFamily="18" charset="0"/>
            </a:endParaRPr>
          </a:p>
          <a:p>
            <a:pPr lvl="1"/>
            <a:r>
              <a:rPr lang="vi-VN" sz="1800" dirty="0" smtClean="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Về giao </a:t>
            </a:r>
            <a:r>
              <a:rPr lang="vi-VN" sz="1800" dirty="0" smtClean="0">
                <a:latin typeface="Times New Roman" panose="02020603050405020304" pitchFamily="18" charset="0"/>
                <a:cs typeface="Times New Roman" panose="02020603050405020304" pitchFamily="18" charset="0"/>
              </a:rPr>
              <a:t>diện</a:t>
            </a:r>
            <a:r>
              <a:rPr lang="en-US" sz="1800" dirty="0" smtClean="0">
                <a:latin typeface="Times New Roman" panose="02020603050405020304" pitchFamily="18" charset="0"/>
                <a:cs typeface="Times New Roman" panose="02020603050405020304" pitchFamily="18" charset="0"/>
              </a:rPr>
              <a:t>.</a:t>
            </a:r>
          </a:p>
          <a:p>
            <a:pPr lvl="2">
              <a:buFont typeface="Wingdings" panose="05000000000000000000" pitchFamily="2" charset="2"/>
              <a:buChar char="§"/>
            </a:pPr>
            <a:r>
              <a:rPr lang="vi-VN" sz="1800" dirty="0">
                <a:latin typeface="Times New Roman" panose="02020603050405020304" pitchFamily="18" charset="0"/>
                <a:cs typeface="Times New Roman" panose="02020603050405020304" pitchFamily="18" charset="0"/>
              </a:rPr>
              <a:t> Website không quá phức </a:t>
            </a:r>
            <a:r>
              <a:rPr lang="vi-VN" sz="1800" dirty="0" smtClean="0">
                <a:latin typeface="Times New Roman" panose="02020603050405020304" pitchFamily="18" charset="0"/>
                <a:cs typeface="Times New Roman" panose="02020603050405020304" pitchFamily="18" charset="0"/>
              </a:rPr>
              <a:t>tạp</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vi-VN" sz="1800" dirty="0">
                <a:latin typeface="Times New Roman" panose="02020603050405020304" pitchFamily="18" charset="0"/>
                <a:cs typeface="Times New Roman" panose="02020603050405020304" pitchFamily="18" charset="0"/>
              </a:rPr>
              <a:t>Thanh menu đơn giản </a:t>
            </a:r>
            <a:endParaRPr lang="en-US" sz="18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vi-VN" sz="1800" dirty="0">
                <a:latin typeface="Times New Roman" panose="02020603050405020304" pitchFamily="18" charset="0"/>
                <a:cs typeface="Times New Roman" panose="02020603050405020304" pitchFamily="18" charset="0"/>
              </a:rPr>
              <a:t> Fone chữ dễ nhìn</a:t>
            </a:r>
            <a:endParaRPr lang="en-US" sz="1800" dirty="0">
              <a:latin typeface="Times New Roman" panose="02020603050405020304" pitchFamily="18" charset="0"/>
              <a:cs typeface="Times New Roman" panose="02020603050405020304" pitchFamily="18" charset="0"/>
            </a:endParaRPr>
          </a:p>
          <a:p>
            <a:pPr lvl="1"/>
            <a:r>
              <a:rPr lang="vi-VN" sz="1800" dirty="0">
                <a:latin typeface="Times New Roman" panose="02020603050405020304" pitchFamily="18" charset="0"/>
                <a:cs typeface="Times New Roman" panose="02020603050405020304" pitchFamily="18" charset="0"/>
              </a:rPr>
              <a:t>Về tính tương thích </a:t>
            </a:r>
            <a:endParaRPr lang="en-US" sz="18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
            </a:pPr>
            <a:r>
              <a:rPr lang="vi-VN" sz="1800" dirty="0" smtClean="0">
                <a:latin typeface="Times New Roman" panose="02020603050405020304" pitchFamily="18" charset="0"/>
                <a:cs typeface="Times New Roman" panose="02020603050405020304" pitchFamily="18" charset="0"/>
              </a:rPr>
              <a:t>Tương </a:t>
            </a:r>
            <a:r>
              <a:rPr lang="vi-VN" sz="1800" dirty="0">
                <a:latin typeface="Times New Roman" panose="02020603050405020304" pitchFamily="18" charset="0"/>
                <a:cs typeface="Times New Roman" panose="02020603050405020304" pitchFamily="18" charset="0"/>
              </a:rPr>
              <a:t>thích với các trình duyệt phổ biến</a:t>
            </a:r>
            <a:endParaRPr lang="en-US" sz="1800" dirty="0">
              <a:latin typeface="Times New Roman" panose="02020603050405020304" pitchFamily="18" charset="0"/>
              <a:cs typeface="Times New Roman" panose="02020603050405020304" pitchFamily="18" charset="0"/>
            </a:endParaRPr>
          </a:p>
          <a:p>
            <a:pPr lvl="1"/>
            <a:endParaRPr lang="en-US" dirty="0" smtClean="0"/>
          </a:p>
          <a:p>
            <a:pPr marL="457200" lvl="1" indent="0">
              <a:buNone/>
            </a:pP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9029932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515</TotalTime>
  <Words>807</Words>
  <Application>Microsoft Office PowerPoint</Application>
  <PresentationFormat>Widescreen</PresentationFormat>
  <Paragraphs>109</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Century Gothic</vt:lpstr>
      <vt:lpstr>Times New Roman</vt:lpstr>
      <vt:lpstr>Wingdings</vt:lpstr>
      <vt:lpstr>Wingdings 3</vt:lpstr>
      <vt:lpstr>Ion Boardroom</vt:lpstr>
      <vt:lpstr>TRƯỜNG CAO ĐẲNG NGHỀ BÁCH KHOA HÀ NỘI KHOA CÔNG NGHỆ THÔNG TIN</vt:lpstr>
      <vt:lpstr>NỘI DUNG BÁO CÁO</vt:lpstr>
      <vt:lpstr>1. TỔNG QUAN VỀ ĐỀ TÀI</vt:lpstr>
      <vt:lpstr>1. TỔNG QUAN VỀ ĐỀ TÀI</vt:lpstr>
      <vt:lpstr>1. TỔNG QUAN VỀ ĐỀ TÀI</vt:lpstr>
      <vt:lpstr>2. CƠ SỞ LÝ THUYẾT THỰC HIỆN</vt:lpstr>
      <vt:lpstr>2. CƠ SỞ LÝ THUYẾT THỰC HIỆN</vt:lpstr>
      <vt:lpstr>3. NỘI DUNG THỰC HIỆN</vt:lpstr>
      <vt:lpstr>3. NỘI DUNG THỰC HIỆN</vt:lpstr>
      <vt:lpstr>3. NỘI DUNG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quả đạt được</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CAO ĐẲNG NGHỀ BÁCH KHOA HÀ NỘI KHOA CÔNG NGHỆ THÔNG TIN</dc:title>
  <dc:creator>đạt bùi</dc:creator>
  <cp:lastModifiedBy>đạt bùi</cp:lastModifiedBy>
  <cp:revision>24</cp:revision>
  <dcterms:created xsi:type="dcterms:W3CDTF">2020-08-06T09:50:27Z</dcterms:created>
  <dcterms:modified xsi:type="dcterms:W3CDTF">2020-08-12T03:39:15Z</dcterms:modified>
</cp:coreProperties>
</file>